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Lst>
  <p:notesMasterIdLst>
    <p:notesMasterId r:id="rId27"/>
  </p:notesMasterIdLst>
  <p:handoutMasterIdLst>
    <p:handoutMasterId r:id="rId28"/>
  </p:handoutMasterIdLst>
  <p:sldIdLst>
    <p:sldId id="272" r:id="rId6"/>
    <p:sldId id="303" r:id="rId7"/>
    <p:sldId id="324" r:id="rId8"/>
    <p:sldId id="314" r:id="rId9"/>
    <p:sldId id="316" r:id="rId10"/>
    <p:sldId id="325" r:id="rId11"/>
    <p:sldId id="315" r:id="rId12"/>
    <p:sldId id="319" r:id="rId13"/>
    <p:sldId id="320" r:id="rId14"/>
    <p:sldId id="322" r:id="rId15"/>
    <p:sldId id="321" r:id="rId16"/>
    <p:sldId id="331" r:id="rId17"/>
    <p:sldId id="330" r:id="rId18"/>
    <p:sldId id="332" r:id="rId19"/>
    <p:sldId id="329" r:id="rId20"/>
    <p:sldId id="334" r:id="rId21"/>
    <p:sldId id="328" r:id="rId22"/>
    <p:sldId id="335" r:id="rId23"/>
    <p:sldId id="327" r:id="rId24"/>
    <p:sldId id="323" r:id="rId25"/>
    <p:sldId id="333" r:id="rId26"/>
  </p:sldIdLst>
  <p:sldSz cx="18288000" cy="10287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eaker 1 Presentation" id="{ED72E773-D7CC-450D-9385-74629408ECC5}">
          <p14:sldIdLst>
            <p14:sldId id="272"/>
            <p14:sldId id="303"/>
            <p14:sldId id="324"/>
            <p14:sldId id="314"/>
            <p14:sldId id="316"/>
            <p14:sldId id="325"/>
            <p14:sldId id="315"/>
            <p14:sldId id="319"/>
            <p14:sldId id="320"/>
            <p14:sldId id="322"/>
            <p14:sldId id="321"/>
            <p14:sldId id="331"/>
            <p14:sldId id="330"/>
            <p14:sldId id="332"/>
            <p14:sldId id="329"/>
            <p14:sldId id="334"/>
            <p14:sldId id="328"/>
            <p14:sldId id="335"/>
            <p14:sldId id="327"/>
            <p14:sldId id="323"/>
            <p14:sldId id="33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D01BAD-7AF1-5B64-5251-008323BB8DC4}" name="Sinn, Jonathan (PHAC/ASPC)" initials="SJ(" userId="S::jonathan.sinn@phac-aspc.gc.ca::d356e600-ad66-4be0-a3c9-22de04f771a4" providerId="AD"/>
  <p188:author id="{032D16E4-1A55-2421-8875-FB273DD3C1C8}" name="luisa.arroyave@umanitoba.ca" initials="lu" userId="S::urn:spo:guest#luisa.arroyave@umanitoba.ca::" providerId="AD"/>
  <p188:author id="{A8FE5AF2-B5E1-4936-AFBE-6D01B324781E}" name="Wong, Louis (PHAC/ASPC)" initials="W(" userId="S::louis.wong@phac-aspc.gc.ca::7dfc5ede-2f6e-4017-a1d3-c761a421fe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8B"/>
    <a:srgbClr val="2CBCB9"/>
    <a:srgbClr val="FFCD2D"/>
    <a:srgbClr val="ED3B8F"/>
    <a:srgbClr val="ED3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204"/>
    <p:restoredTop sz="94606"/>
  </p:normalViewPr>
  <p:slideViewPr>
    <p:cSldViewPr snapToGrid="0">
      <p:cViewPr varScale="1">
        <p:scale>
          <a:sx n="103" d="100"/>
          <a:sy n="103" d="100"/>
        </p:scale>
        <p:origin x="2192"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8C404F-86FE-0D6B-965E-7EAEDAD32822}"/>
              </a:ext>
            </a:extLst>
          </p:cNvPr>
          <p:cNvSpPr>
            <a:spLocks noGrp="1"/>
          </p:cNvSpPr>
          <p:nvPr>
            <p:ph type="hdr" sz="quarter"/>
          </p:nvPr>
        </p:nvSpPr>
        <p:spPr>
          <a:xfrm>
            <a:off x="0" y="0"/>
            <a:ext cx="3169920" cy="481727"/>
          </a:xfrm>
          <a:prstGeom prst="rect">
            <a:avLst/>
          </a:prstGeom>
        </p:spPr>
        <p:txBody>
          <a:bodyPr vert="horz" lIns="54132" tIns="27066" rIns="54132" bIns="27066" rtlCol="0"/>
          <a:lstStyle>
            <a:lvl1pPr algn="l">
              <a:defRPr sz="700"/>
            </a:lvl1pPr>
          </a:lstStyle>
          <a:p>
            <a:endParaRPr lang="en-US"/>
          </a:p>
        </p:txBody>
      </p:sp>
      <p:sp>
        <p:nvSpPr>
          <p:cNvPr id="3" name="Date Placeholder 2">
            <a:extLst>
              <a:ext uri="{FF2B5EF4-FFF2-40B4-BE49-F238E27FC236}">
                <a16:creationId xmlns:a16="http://schemas.microsoft.com/office/drawing/2014/main" id="{BFC5E6EC-EAD4-5C0E-4616-9D6255E117CA}"/>
              </a:ext>
            </a:extLst>
          </p:cNvPr>
          <p:cNvSpPr>
            <a:spLocks noGrp="1"/>
          </p:cNvSpPr>
          <p:nvPr>
            <p:ph type="dt" sz="quarter" idx="1"/>
          </p:nvPr>
        </p:nvSpPr>
        <p:spPr>
          <a:xfrm>
            <a:off x="4144151" y="0"/>
            <a:ext cx="3169920" cy="481727"/>
          </a:xfrm>
          <a:prstGeom prst="rect">
            <a:avLst/>
          </a:prstGeom>
        </p:spPr>
        <p:txBody>
          <a:bodyPr vert="horz" lIns="54132" tIns="27066" rIns="54132" bIns="27066" rtlCol="0"/>
          <a:lstStyle>
            <a:lvl1pPr algn="r">
              <a:defRPr sz="700"/>
            </a:lvl1pPr>
          </a:lstStyle>
          <a:p>
            <a:fld id="{4BB25278-F635-804A-99F1-39581D058B48}" type="datetimeFigureOut">
              <a:rPr lang="en-US" smtClean="0"/>
              <a:t>10/24/24</a:t>
            </a:fld>
            <a:endParaRPr lang="en-US"/>
          </a:p>
        </p:txBody>
      </p:sp>
      <p:sp>
        <p:nvSpPr>
          <p:cNvPr id="4" name="Footer Placeholder 3">
            <a:extLst>
              <a:ext uri="{FF2B5EF4-FFF2-40B4-BE49-F238E27FC236}">
                <a16:creationId xmlns:a16="http://schemas.microsoft.com/office/drawing/2014/main" id="{B6D2E1BF-4D3B-BB6E-333A-69BDA8E63530}"/>
              </a:ext>
            </a:extLst>
          </p:cNvPr>
          <p:cNvSpPr>
            <a:spLocks noGrp="1"/>
          </p:cNvSpPr>
          <p:nvPr>
            <p:ph type="ftr" sz="quarter" idx="2"/>
          </p:nvPr>
        </p:nvSpPr>
        <p:spPr>
          <a:xfrm>
            <a:off x="0" y="9120307"/>
            <a:ext cx="3169920" cy="480893"/>
          </a:xfrm>
          <a:prstGeom prst="rect">
            <a:avLst/>
          </a:prstGeom>
        </p:spPr>
        <p:txBody>
          <a:bodyPr vert="horz" lIns="54132" tIns="27066" rIns="54132" bIns="27066" rtlCol="0" anchor="b"/>
          <a:lstStyle>
            <a:lvl1pPr algn="l">
              <a:defRPr sz="700"/>
            </a:lvl1pPr>
          </a:lstStyle>
          <a:p>
            <a:endParaRPr lang="en-US"/>
          </a:p>
        </p:txBody>
      </p:sp>
      <p:sp>
        <p:nvSpPr>
          <p:cNvPr id="5" name="Slide Number Placeholder 4">
            <a:extLst>
              <a:ext uri="{FF2B5EF4-FFF2-40B4-BE49-F238E27FC236}">
                <a16:creationId xmlns:a16="http://schemas.microsoft.com/office/drawing/2014/main" id="{8755719F-BD55-1F7E-48F2-BA2C850F7226}"/>
              </a:ext>
            </a:extLst>
          </p:cNvPr>
          <p:cNvSpPr>
            <a:spLocks noGrp="1"/>
          </p:cNvSpPr>
          <p:nvPr>
            <p:ph type="sldNum" sz="quarter" idx="3"/>
          </p:nvPr>
        </p:nvSpPr>
        <p:spPr>
          <a:xfrm>
            <a:off x="4144151" y="9120307"/>
            <a:ext cx="3169920" cy="480893"/>
          </a:xfrm>
          <a:prstGeom prst="rect">
            <a:avLst/>
          </a:prstGeom>
        </p:spPr>
        <p:txBody>
          <a:bodyPr vert="horz" lIns="54132" tIns="27066" rIns="54132" bIns="27066" rtlCol="0" anchor="b"/>
          <a:lstStyle>
            <a:lvl1pPr algn="r">
              <a:defRPr sz="700"/>
            </a:lvl1pPr>
          </a:lstStyle>
          <a:p>
            <a:fld id="{828A0EB7-389A-5E41-80EA-39BA09C59249}" type="slidenum">
              <a:rPr lang="en-US" smtClean="0"/>
              <a:t>‹#›</a:t>
            </a:fld>
            <a:endParaRPr lang="en-US"/>
          </a:p>
        </p:txBody>
      </p:sp>
    </p:spTree>
    <p:extLst>
      <p:ext uri="{BB962C8B-B14F-4D97-AF65-F5344CB8AC3E}">
        <p14:creationId xmlns:p14="http://schemas.microsoft.com/office/powerpoint/2010/main" val="169068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4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a:t>
            </a:fld>
            <a:endParaRPr lang="en-US"/>
          </a:p>
        </p:txBody>
      </p:sp>
    </p:spTree>
    <p:extLst>
      <p:ext uri="{BB962C8B-B14F-4D97-AF65-F5344CB8AC3E}">
        <p14:creationId xmlns:p14="http://schemas.microsoft.com/office/powerpoint/2010/main" val="424894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10</a:t>
            </a:fld>
            <a:endParaRPr lang="en-US"/>
          </a:p>
        </p:txBody>
      </p:sp>
    </p:spTree>
    <p:extLst>
      <p:ext uri="{BB962C8B-B14F-4D97-AF65-F5344CB8AC3E}">
        <p14:creationId xmlns:p14="http://schemas.microsoft.com/office/powerpoint/2010/main" val="258822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11</a:t>
            </a:fld>
            <a:endParaRPr lang="en-US"/>
          </a:p>
        </p:txBody>
      </p:sp>
    </p:spTree>
    <p:extLst>
      <p:ext uri="{BB962C8B-B14F-4D97-AF65-F5344CB8AC3E}">
        <p14:creationId xmlns:p14="http://schemas.microsoft.com/office/powerpoint/2010/main" val="110548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12</a:t>
            </a:fld>
            <a:endParaRPr lang="en-US"/>
          </a:p>
        </p:txBody>
      </p:sp>
    </p:spTree>
    <p:extLst>
      <p:ext uri="{BB962C8B-B14F-4D97-AF65-F5344CB8AC3E}">
        <p14:creationId xmlns:p14="http://schemas.microsoft.com/office/powerpoint/2010/main" val="231500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13</a:t>
            </a:fld>
            <a:endParaRPr lang="en-US"/>
          </a:p>
        </p:txBody>
      </p:sp>
    </p:spTree>
    <p:extLst>
      <p:ext uri="{BB962C8B-B14F-4D97-AF65-F5344CB8AC3E}">
        <p14:creationId xmlns:p14="http://schemas.microsoft.com/office/powerpoint/2010/main" val="386489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14</a:t>
            </a:fld>
            <a:endParaRPr lang="en-US"/>
          </a:p>
        </p:txBody>
      </p:sp>
    </p:spTree>
    <p:extLst>
      <p:ext uri="{BB962C8B-B14F-4D97-AF65-F5344CB8AC3E}">
        <p14:creationId xmlns:p14="http://schemas.microsoft.com/office/powerpoint/2010/main" val="39448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15</a:t>
            </a:fld>
            <a:endParaRPr lang="en-US"/>
          </a:p>
        </p:txBody>
      </p:sp>
    </p:spTree>
    <p:extLst>
      <p:ext uri="{BB962C8B-B14F-4D97-AF65-F5344CB8AC3E}">
        <p14:creationId xmlns:p14="http://schemas.microsoft.com/office/powerpoint/2010/main" val="1993536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16</a:t>
            </a:fld>
            <a:endParaRPr lang="en-US"/>
          </a:p>
        </p:txBody>
      </p:sp>
    </p:spTree>
    <p:extLst>
      <p:ext uri="{BB962C8B-B14F-4D97-AF65-F5344CB8AC3E}">
        <p14:creationId xmlns:p14="http://schemas.microsoft.com/office/powerpoint/2010/main" val="2055562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17</a:t>
            </a:fld>
            <a:endParaRPr lang="en-US"/>
          </a:p>
        </p:txBody>
      </p:sp>
    </p:spTree>
    <p:extLst>
      <p:ext uri="{BB962C8B-B14F-4D97-AF65-F5344CB8AC3E}">
        <p14:creationId xmlns:p14="http://schemas.microsoft.com/office/powerpoint/2010/main" val="1509711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18</a:t>
            </a:fld>
            <a:endParaRPr lang="en-US"/>
          </a:p>
        </p:txBody>
      </p:sp>
    </p:spTree>
    <p:extLst>
      <p:ext uri="{BB962C8B-B14F-4D97-AF65-F5344CB8AC3E}">
        <p14:creationId xmlns:p14="http://schemas.microsoft.com/office/powerpoint/2010/main" val="1953547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19</a:t>
            </a:fld>
            <a:endParaRPr lang="en-US"/>
          </a:p>
        </p:txBody>
      </p:sp>
    </p:spTree>
    <p:extLst>
      <p:ext uri="{BB962C8B-B14F-4D97-AF65-F5344CB8AC3E}">
        <p14:creationId xmlns:p14="http://schemas.microsoft.com/office/powerpoint/2010/main" val="2555674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20</a:t>
            </a:fld>
            <a:endParaRPr lang="en-US"/>
          </a:p>
        </p:txBody>
      </p:sp>
    </p:spTree>
    <p:extLst>
      <p:ext uri="{BB962C8B-B14F-4D97-AF65-F5344CB8AC3E}">
        <p14:creationId xmlns:p14="http://schemas.microsoft.com/office/powerpoint/2010/main" val="2306653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21</a:t>
            </a:fld>
            <a:endParaRPr lang="en-US"/>
          </a:p>
        </p:txBody>
      </p:sp>
    </p:spTree>
    <p:extLst>
      <p:ext uri="{BB962C8B-B14F-4D97-AF65-F5344CB8AC3E}">
        <p14:creationId xmlns:p14="http://schemas.microsoft.com/office/powerpoint/2010/main" val="65316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3</a:t>
            </a:fld>
            <a:endParaRPr lang="en-US"/>
          </a:p>
        </p:txBody>
      </p:sp>
    </p:spTree>
    <p:extLst>
      <p:ext uri="{BB962C8B-B14F-4D97-AF65-F5344CB8AC3E}">
        <p14:creationId xmlns:p14="http://schemas.microsoft.com/office/powerpoint/2010/main" val="7571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4</a:t>
            </a:fld>
            <a:endParaRPr lang="en-US"/>
          </a:p>
        </p:txBody>
      </p:sp>
    </p:spTree>
    <p:extLst>
      <p:ext uri="{BB962C8B-B14F-4D97-AF65-F5344CB8AC3E}">
        <p14:creationId xmlns:p14="http://schemas.microsoft.com/office/powerpoint/2010/main" val="294455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5</a:t>
            </a:fld>
            <a:endParaRPr lang="en-US"/>
          </a:p>
        </p:txBody>
      </p:sp>
    </p:spTree>
    <p:extLst>
      <p:ext uri="{BB962C8B-B14F-4D97-AF65-F5344CB8AC3E}">
        <p14:creationId xmlns:p14="http://schemas.microsoft.com/office/powerpoint/2010/main" val="99012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6</a:t>
            </a:fld>
            <a:endParaRPr lang="en-US"/>
          </a:p>
        </p:txBody>
      </p:sp>
    </p:spTree>
    <p:extLst>
      <p:ext uri="{BB962C8B-B14F-4D97-AF65-F5344CB8AC3E}">
        <p14:creationId xmlns:p14="http://schemas.microsoft.com/office/powerpoint/2010/main" val="279589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7</a:t>
            </a:fld>
            <a:endParaRPr lang="en-US"/>
          </a:p>
        </p:txBody>
      </p:sp>
    </p:spTree>
    <p:extLst>
      <p:ext uri="{BB962C8B-B14F-4D97-AF65-F5344CB8AC3E}">
        <p14:creationId xmlns:p14="http://schemas.microsoft.com/office/powerpoint/2010/main" val="3482751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8</a:t>
            </a:fld>
            <a:endParaRPr lang="en-US"/>
          </a:p>
        </p:txBody>
      </p:sp>
    </p:spTree>
    <p:extLst>
      <p:ext uri="{BB962C8B-B14F-4D97-AF65-F5344CB8AC3E}">
        <p14:creationId xmlns:p14="http://schemas.microsoft.com/office/powerpoint/2010/main" val="80605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54132" tIns="27066" rIns="54132" bIns="27066"/>
          <a:lstStyle/>
          <a:p>
            <a:endParaRPr lang="en-US" dirty="0"/>
          </a:p>
        </p:txBody>
      </p:sp>
      <p:sp>
        <p:nvSpPr>
          <p:cNvPr id="4" name="Slide Number Placeholder 3"/>
          <p:cNvSpPr>
            <a:spLocks noGrp="1"/>
          </p:cNvSpPr>
          <p:nvPr>
            <p:ph type="sldNum" sz="quarter" idx="10"/>
          </p:nvPr>
        </p:nvSpPr>
        <p:spPr/>
        <p:txBody>
          <a:bodyPr lIns="54132" tIns="27066" rIns="54132" bIns="27066"/>
          <a:lstStyle/>
          <a:p>
            <a:fld id="{F7021451-1387-4CA6-816F-3879F97B5CBC}" type="slidenum">
              <a:rPr lang="en-US"/>
              <a:t>9</a:t>
            </a:fld>
            <a:endParaRPr lang="en-US"/>
          </a:p>
        </p:txBody>
      </p:sp>
    </p:spTree>
    <p:extLst>
      <p:ext uri="{BB962C8B-B14F-4D97-AF65-F5344CB8AC3E}">
        <p14:creationId xmlns:p14="http://schemas.microsoft.com/office/powerpoint/2010/main" val="373636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7" name="Text Placeholder 22">
            <a:extLst>
              <a:ext uri="{FF2B5EF4-FFF2-40B4-BE49-F238E27FC236}">
                <a16:creationId xmlns:a16="http://schemas.microsoft.com/office/drawing/2014/main" id="{347272E7-F91C-03BF-2D0B-38488B68C564}"/>
              </a:ext>
            </a:extLst>
          </p:cNvPr>
          <p:cNvSpPr>
            <a:spLocks noGrp="1"/>
          </p:cNvSpPr>
          <p:nvPr>
            <p:ph type="body" sz="quarter" idx="17" hasCustomPrompt="1"/>
          </p:nvPr>
        </p:nvSpPr>
        <p:spPr>
          <a:xfrm>
            <a:off x="0"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8" name="Text Placeholder 22">
            <a:extLst>
              <a:ext uri="{FF2B5EF4-FFF2-40B4-BE49-F238E27FC236}">
                <a16:creationId xmlns:a16="http://schemas.microsoft.com/office/drawing/2014/main" id="{42F11215-3FE1-F8F6-3FAC-17967DD4BBF1}"/>
              </a:ext>
            </a:extLst>
          </p:cNvPr>
          <p:cNvSpPr>
            <a:spLocks noGrp="1"/>
          </p:cNvSpPr>
          <p:nvPr>
            <p:ph type="body" sz="quarter" idx="18" hasCustomPrompt="1"/>
          </p:nvPr>
        </p:nvSpPr>
        <p:spPr>
          <a:xfrm>
            <a:off x="10818243"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pic>
        <p:nvPicPr>
          <p:cNvPr id="29" name="Image 1" descr="preencoded.png">
            <a:extLst>
              <a:ext uri="{FF2B5EF4-FFF2-40B4-BE49-F238E27FC236}">
                <a16:creationId xmlns:a16="http://schemas.microsoft.com/office/drawing/2014/main" id="{B8179A54-5CDC-17F5-02A1-081B0E945D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1601" y="8766469"/>
            <a:ext cx="3392607" cy="980712"/>
          </a:xfrm>
          <a:prstGeom prst="rect">
            <a:avLst/>
          </a:prstGeom>
        </p:spPr>
      </p:pic>
      <p:pic>
        <p:nvPicPr>
          <p:cNvPr id="30" name="Image 2" descr="preencoded.png">
            <a:extLst>
              <a:ext uri="{FF2B5EF4-FFF2-40B4-BE49-F238E27FC236}">
                <a16:creationId xmlns:a16="http://schemas.microsoft.com/office/drawing/2014/main" id="{26A51761-EE5A-FA64-5707-0C122972EE1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425725" y="9113806"/>
            <a:ext cx="3392519" cy="286038"/>
          </a:xfrm>
          <a:prstGeom prst="rect">
            <a:avLst/>
          </a:prstGeom>
        </p:spPr>
      </p:pic>
      <p:sp>
        <p:nvSpPr>
          <p:cNvPr id="41" name="Text Placeholder 16">
            <a:extLst>
              <a:ext uri="{FF2B5EF4-FFF2-40B4-BE49-F238E27FC236}">
                <a16:creationId xmlns:a16="http://schemas.microsoft.com/office/drawing/2014/main" id="{9AFF61CA-319E-4B84-290A-613079C7AD27}"/>
              </a:ext>
            </a:extLst>
          </p:cNvPr>
          <p:cNvSpPr>
            <a:spLocks noGrp="1"/>
          </p:cNvSpPr>
          <p:nvPr>
            <p:ph type="body" sz="quarter" idx="19" hasCustomPrompt="1"/>
          </p:nvPr>
        </p:nvSpPr>
        <p:spPr>
          <a:xfrm>
            <a:off x="1385454" y="3261011"/>
            <a:ext cx="9446643" cy="1558638"/>
          </a:xfrm>
          <a:prstGeom prst="rect">
            <a:avLst/>
          </a:prstGeom>
        </p:spPr>
        <p:txBody>
          <a:bodyPr lIns="0" tIns="0" rIns="0" bIns="0" anchor="t"/>
          <a:lstStyle>
            <a:lvl1pPr marL="0" marR="0" indent="0" algn="l" defTabSz="914400" rtl="0" eaLnBrk="1" fontAlgn="auto" latinLnBrk="0" hangingPunct="1">
              <a:lnSpc>
                <a:spcPts val="6150"/>
              </a:lnSpc>
              <a:spcBef>
                <a:spcPts val="0"/>
              </a:spcBef>
              <a:spcAft>
                <a:spcPts val="0"/>
              </a:spcAft>
              <a:buClrTx/>
              <a:buSzTx/>
              <a:buFontTx/>
              <a:buNone/>
              <a:tabLst/>
              <a:defRPr/>
            </a:lvl1pPr>
          </a:lstStyle>
          <a:p>
            <a:pPr marL="0" indent="0">
              <a:lnSpc>
                <a:spcPts val="6150"/>
              </a:lnSpc>
              <a:buNone/>
            </a:pPr>
            <a:r>
              <a:rPr lang="en-US" sz="5250">
                <a:solidFill>
                  <a:srgbClr val="000000"/>
                </a:solidFill>
                <a:latin typeface="Raleway ExtraBold" pitchFamily="34" charset="0"/>
                <a:ea typeface="Raleway ExtraBold" pitchFamily="34" charset="-122"/>
                <a:cs typeface="Raleway ExtraBold" pitchFamily="34" charset="-120"/>
              </a:rPr>
              <a:t>Presentation
Title Here</a:t>
            </a:r>
            <a:endParaRPr lang="en-US" sz="5250"/>
          </a:p>
        </p:txBody>
      </p:sp>
      <p:sp>
        <p:nvSpPr>
          <p:cNvPr id="42" name="Text Placeholder 16">
            <a:extLst>
              <a:ext uri="{FF2B5EF4-FFF2-40B4-BE49-F238E27FC236}">
                <a16:creationId xmlns:a16="http://schemas.microsoft.com/office/drawing/2014/main" id="{7B34D2BA-8F76-FB23-F748-1007B3A735F7}"/>
              </a:ext>
            </a:extLst>
          </p:cNvPr>
          <p:cNvSpPr>
            <a:spLocks noGrp="1"/>
          </p:cNvSpPr>
          <p:nvPr>
            <p:ph type="body" sz="quarter" idx="20" hasCustomPrompt="1"/>
          </p:nvPr>
        </p:nvSpPr>
        <p:spPr>
          <a:xfrm>
            <a:off x="1385454" y="2505075"/>
            <a:ext cx="9446643" cy="561975"/>
          </a:xfrm>
          <a:prstGeom prst="rect">
            <a:avLst/>
          </a:prstGeom>
        </p:spPr>
        <p:txBody>
          <a:bodyPr lIns="0" tIns="0" rIns="0" bIns="0"/>
          <a:lstStyle>
            <a:lvl1pPr marL="0" marR="0" indent="0" algn="l" defTabSz="914400" rtl="0" eaLnBrk="1" fontAlgn="auto" latinLnBrk="0" hangingPunct="1">
              <a:lnSpc>
                <a:spcPts val="4425"/>
              </a:lnSpc>
              <a:spcBef>
                <a:spcPts val="0"/>
              </a:spcBef>
              <a:spcAft>
                <a:spcPts val="0"/>
              </a:spcAft>
              <a:buClrTx/>
              <a:buSzTx/>
              <a:buFontTx/>
              <a:buNone/>
              <a:tabLst/>
              <a:defRPr lang="en-US" sz="3600" noProof="0" dirty="0"/>
            </a:lvl1pPr>
          </a:lstStyle>
          <a:p>
            <a:pPr>
              <a:lnSpc>
                <a:spcPts val="3975"/>
              </a:lnSpc>
            </a:pPr>
            <a:r>
              <a:rPr lang="en-US" sz="4000">
                <a:solidFill>
                  <a:srgbClr val="000000"/>
                </a:solidFill>
                <a:latin typeface="Raleway Bold" pitchFamily="2" charset="0"/>
                <a:ea typeface="Raleway Medium" pitchFamily="34" charset="-122"/>
                <a:cs typeface="Raleway Medium" pitchFamily="34" charset="-120"/>
              </a:rPr>
              <a:t>Surveillance Advances</a:t>
            </a:r>
            <a:endParaRPr lang="en-US" sz="4000">
              <a:latin typeface="Raleway Bold" pitchFamily="2" charset="0"/>
            </a:endParaRPr>
          </a:p>
        </p:txBody>
      </p:sp>
      <p:sp>
        <p:nvSpPr>
          <p:cNvPr id="12" name="Text Placeholder 16">
            <a:extLst>
              <a:ext uri="{FF2B5EF4-FFF2-40B4-BE49-F238E27FC236}">
                <a16:creationId xmlns:a16="http://schemas.microsoft.com/office/drawing/2014/main" id="{351457A1-D7A9-DBC7-57B6-CDAC5AA5FCE7}"/>
              </a:ext>
            </a:extLst>
          </p:cNvPr>
          <p:cNvSpPr>
            <a:spLocks noGrp="1"/>
          </p:cNvSpPr>
          <p:nvPr>
            <p:ph type="body" sz="quarter" idx="21" hasCustomPrompt="1"/>
          </p:nvPr>
        </p:nvSpPr>
        <p:spPr>
          <a:xfrm>
            <a:off x="1371600" y="5190667"/>
            <a:ext cx="9446643" cy="514349"/>
          </a:xfrm>
          <a:prstGeom prst="rect">
            <a:avLst/>
          </a:prstGeom>
        </p:spPr>
        <p:txBody>
          <a:bodyPr lIns="0" tIns="0" rIns="0" bIns="0"/>
          <a:lstStyle>
            <a:lvl1pPr marL="0" marR="0" indent="0" algn="l" defTabSz="914400" rtl="0" eaLnBrk="1" fontAlgn="auto" latinLnBrk="0" hangingPunct="1">
              <a:lnSpc>
                <a:spcPts val="6150"/>
              </a:lnSpc>
              <a:spcBef>
                <a:spcPts val="0"/>
              </a:spcBef>
              <a:spcAft>
                <a:spcPts val="0"/>
              </a:spcAft>
              <a:buClrTx/>
              <a:buSzTx/>
              <a:buFontTx/>
              <a:buNone/>
              <a:tabLst/>
              <a:defRPr sz="2000"/>
            </a:lvl1pPr>
          </a:lstStyle>
          <a:p>
            <a:pPr marL="0" indent="0">
              <a:lnSpc>
                <a:spcPts val="4050"/>
              </a:lnSpc>
              <a:buNone/>
            </a:pPr>
            <a:r>
              <a:rPr lang="en-US" sz="2800">
                <a:solidFill>
                  <a:srgbClr val="000000"/>
                </a:solidFill>
                <a:latin typeface="Open Sans Regular" pitchFamily="34" charset="0"/>
                <a:ea typeface="Open Sans Regular" pitchFamily="34" charset="-122"/>
                <a:cs typeface="Open Sans Regular" pitchFamily="34" charset="-120"/>
              </a:rPr>
              <a:t>Month Day, Year  |  1:00pm – 2:00pm Eastern Time (ET)</a:t>
            </a:r>
            <a:endParaRPr lang="en-US" sz="2800"/>
          </a:p>
        </p:txBody>
      </p:sp>
      <p:sp>
        <p:nvSpPr>
          <p:cNvPr id="13" name="Text Placeholder 16">
            <a:extLst>
              <a:ext uri="{FF2B5EF4-FFF2-40B4-BE49-F238E27FC236}">
                <a16:creationId xmlns:a16="http://schemas.microsoft.com/office/drawing/2014/main" id="{502C0E43-AFD3-0D8E-7A84-181896F55221}"/>
              </a:ext>
            </a:extLst>
          </p:cNvPr>
          <p:cNvSpPr>
            <a:spLocks noGrp="1"/>
          </p:cNvSpPr>
          <p:nvPr>
            <p:ph type="body" sz="quarter" idx="10" hasCustomPrompt="1"/>
          </p:nvPr>
        </p:nvSpPr>
        <p:spPr>
          <a:xfrm>
            <a:off x="1371600" y="6076949"/>
            <a:ext cx="9446643" cy="514349"/>
          </a:xfrm>
          <a:prstGeom prst="rect">
            <a:avLst/>
          </a:prstGeom>
        </p:spPr>
        <p:txBody>
          <a:bodyPr lIns="0" tIns="0" rIns="0" bIns="0"/>
          <a:lstStyle>
            <a:lvl1pPr>
              <a:defRPr/>
            </a:lvl1pPr>
          </a:lstStyle>
          <a:p>
            <a:pPr marL="0" indent="0">
              <a:lnSpc>
                <a:spcPts val="4050"/>
              </a:lnSpc>
              <a:buNone/>
            </a:pPr>
            <a:r>
              <a:rPr lang="en-US" sz="2800">
                <a:solidFill>
                  <a:srgbClr val="000000"/>
                </a:solidFill>
                <a:latin typeface="Raleway Bold" pitchFamily="2" charset="0"/>
                <a:ea typeface="Open Sans Regular" pitchFamily="34" charset="-122"/>
                <a:cs typeface="Open Sans Regular" pitchFamily="34" charset="-120"/>
              </a:rPr>
              <a:t>Speakers</a:t>
            </a:r>
            <a:endParaRPr lang="en-US" sz="2800">
              <a:latin typeface="Raleway Bold" pitchFamily="2" charset="0"/>
            </a:endParaRPr>
          </a:p>
        </p:txBody>
      </p:sp>
      <p:sp>
        <p:nvSpPr>
          <p:cNvPr id="14" name="Text Placeholder 16">
            <a:extLst>
              <a:ext uri="{FF2B5EF4-FFF2-40B4-BE49-F238E27FC236}">
                <a16:creationId xmlns:a16="http://schemas.microsoft.com/office/drawing/2014/main" id="{4A89C982-C514-B24C-D626-DDCB19D66C44}"/>
              </a:ext>
            </a:extLst>
          </p:cNvPr>
          <p:cNvSpPr>
            <a:spLocks noGrp="1"/>
          </p:cNvSpPr>
          <p:nvPr>
            <p:ph type="body" sz="quarter" idx="11" hasCustomPrompt="1"/>
          </p:nvPr>
        </p:nvSpPr>
        <p:spPr>
          <a:xfrm>
            <a:off x="1371600" y="6591298"/>
            <a:ext cx="9446643" cy="995665"/>
          </a:xfrm>
          <a:prstGeom prst="rect">
            <a:avLst/>
          </a:prstGeom>
        </p:spPr>
        <p:txBody>
          <a:bodyPr lIns="0" tIns="0" rIns="0" bIns="0"/>
          <a:lstStyle/>
          <a:p>
            <a:pPr marL="0" marR="0" lvl="0" indent="0" algn="l" defTabSz="914400" rtl="0" eaLnBrk="1" fontAlgn="auto" latinLnBrk="0" hangingPunct="1">
              <a:lnSpc>
                <a:spcPts val="405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Open Sans Regular" pitchFamily="34" charset="0"/>
                <a:ea typeface="Open Sans Regular" pitchFamily="34" charset="-122"/>
                <a:cs typeface="Open Sans Regular" pitchFamily="34" charset="-120"/>
              </a:rPr>
              <a:t>Presenter A Name, Title, and Affiliation</a:t>
            </a:r>
          </a:p>
          <a:p>
            <a:pPr marL="0" marR="0" lvl="0" indent="0" algn="l" defTabSz="914400" rtl="0" eaLnBrk="1" fontAlgn="auto" latinLnBrk="0" hangingPunct="1">
              <a:lnSpc>
                <a:spcPts val="405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Open Sans Regular" pitchFamily="34" charset="0"/>
                <a:ea typeface="Open Sans Regular" pitchFamily="34" charset="-122"/>
                <a:cs typeface="+mn-cs"/>
              </a:rPr>
              <a:t>Presenter B Name, title, and Affiliation</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 Placeholder 22">
            <a:extLst>
              <a:ext uri="{FF2B5EF4-FFF2-40B4-BE49-F238E27FC236}">
                <a16:creationId xmlns:a16="http://schemas.microsoft.com/office/drawing/2014/main" id="{ED32359C-148A-026B-BD98-8FBF3437B6C6}"/>
              </a:ext>
            </a:extLst>
          </p:cNvPr>
          <p:cNvSpPr>
            <a:spLocks noGrp="1"/>
          </p:cNvSpPr>
          <p:nvPr>
            <p:ph type="body" sz="quarter" idx="13" hasCustomPrompt="1"/>
          </p:nvPr>
        </p:nvSpPr>
        <p:spPr>
          <a:xfrm>
            <a:off x="-1489582" y="1"/>
            <a:ext cx="1371601" cy="2505074"/>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16" name="Text Placeholder 22">
            <a:extLst>
              <a:ext uri="{FF2B5EF4-FFF2-40B4-BE49-F238E27FC236}">
                <a16:creationId xmlns:a16="http://schemas.microsoft.com/office/drawing/2014/main" id="{21147346-B121-ED24-FC97-FF3FC8E438CD}"/>
              </a:ext>
            </a:extLst>
          </p:cNvPr>
          <p:cNvSpPr>
            <a:spLocks noGrp="1"/>
          </p:cNvSpPr>
          <p:nvPr>
            <p:ph type="body" sz="quarter" idx="14" hasCustomPrompt="1"/>
          </p:nvPr>
        </p:nvSpPr>
        <p:spPr>
          <a:xfrm>
            <a:off x="-1489582" y="3067050"/>
            <a:ext cx="1371601" cy="190500"/>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17" name="Text Placeholder 22">
            <a:extLst>
              <a:ext uri="{FF2B5EF4-FFF2-40B4-BE49-F238E27FC236}">
                <a16:creationId xmlns:a16="http://schemas.microsoft.com/office/drawing/2014/main" id="{41BE0665-AE36-2825-B2AF-CF3F2653027E}"/>
              </a:ext>
            </a:extLst>
          </p:cNvPr>
          <p:cNvSpPr>
            <a:spLocks noGrp="1"/>
          </p:cNvSpPr>
          <p:nvPr>
            <p:ph type="body" sz="quarter" idx="15" hasCustomPrompt="1"/>
          </p:nvPr>
        </p:nvSpPr>
        <p:spPr>
          <a:xfrm>
            <a:off x="-1494534" y="5705016"/>
            <a:ext cx="1371601" cy="371931"/>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18" name="Text Placeholder 22">
            <a:extLst>
              <a:ext uri="{FF2B5EF4-FFF2-40B4-BE49-F238E27FC236}">
                <a16:creationId xmlns:a16="http://schemas.microsoft.com/office/drawing/2014/main" id="{C1380B8E-F625-1792-E5B1-130D39741BDC}"/>
              </a:ext>
            </a:extLst>
          </p:cNvPr>
          <p:cNvSpPr>
            <a:spLocks noGrp="1"/>
          </p:cNvSpPr>
          <p:nvPr>
            <p:ph type="body" sz="quarter" idx="16" hasCustomPrompt="1"/>
          </p:nvPr>
        </p:nvSpPr>
        <p:spPr>
          <a:xfrm>
            <a:off x="-1489582" y="7586963"/>
            <a:ext cx="1371601" cy="1179502"/>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19" name="Text Placeholder 22">
            <a:extLst>
              <a:ext uri="{FF2B5EF4-FFF2-40B4-BE49-F238E27FC236}">
                <a16:creationId xmlns:a16="http://schemas.microsoft.com/office/drawing/2014/main" id="{ADDCE5C9-C380-3198-C08A-72D5FA70923A}"/>
              </a:ext>
            </a:extLst>
          </p:cNvPr>
          <p:cNvSpPr>
            <a:spLocks noGrp="1"/>
          </p:cNvSpPr>
          <p:nvPr>
            <p:ph type="body" sz="quarter" idx="22" hasCustomPrompt="1"/>
          </p:nvPr>
        </p:nvSpPr>
        <p:spPr>
          <a:xfrm>
            <a:off x="-1489583" y="9747181"/>
            <a:ext cx="1371601" cy="539818"/>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0" name="Text Placeholder 22">
            <a:extLst>
              <a:ext uri="{FF2B5EF4-FFF2-40B4-BE49-F238E27FC236}">
                <a16:creationId xmlns:a16="http://schemas.microsoft.com/office/drawing/2014/main" id="{59296AB4-798D-D6FB-1FE1-D98BBBF4363D}"/>
              </a:ext>
            </a:extLst>
          </p:cNvPr>
          <p:cNvSpPr>
            <a:spLocks noGrp="1"/>
          </p:cNvSpPr>
          <p:nvPr>
            <p:ph type="body" sz="quarter" idx="23" hasCustomPrompt="1"/>
          </p:nvPr>
        </p:nvSpPr>
        <p:spPr>
          <a:xfrm>
            <a:off x="-1496817" y="4818736"/>
            <a:ext cx="1371601" cy="371931"/>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Tree>
    <p:extLst>
      <p:ext uri="{BB962C8B-B14F-4D97-AF65-F5344CB8AC3E}">
        <p14:creationId xmlns:p14="http://schemas.microsoft.com/office/powerpoint/2010/main" val="422489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E83A315-ED53-8D6E-93E5-A1D95BB4E7C2}"/>
              </a:ext>
            </a:extLst>
          </p:cNvPr>
          <p:cNvSpPr>
            <a:spLocks noGrp="1"/>
          </p:cNvSpPr>
          <p:nvPr>
            <p:ph type="body" sz="quarter" idx="10" hasCustomPrompt="1"/>
          </p:nvPr>
        </p:nvSpPr>
        <p:spPr>
          <a:xfrm>
            <a:off x="1371600" y="6076949"/>
            <a:ext cx="9446643" cy="514349"/>
          </a:xfrm>
          <a:prstGeom prst="rect">
            <a:avLst/>
          </a:prstGeom>
        </p:spPr>
        <p:txBody>
          <a:bodyPr lIns="0" tIns="0" rIns="0" bIns="0"/>
          <a:lstStyle>
            <a:lvl1pPr>
              <a:defRPr/>
            </a:lvl1pPr>
          </a:lstStyle>
          <a:p>
            <a:pPr marL="0" marR="0" lvl="0" indent="0" algn="l" defTabSz="914400" rtl="0" eaLnBrk="1" fontAlgn="auto" latinLnBrk="0" hangingPunct="1">
              <a:lnSpc>
                <a:spcPts val="4050"/>
              </a:lnSpc>
              <a:spcBef>
                <a:spcPts val="0"/>
              </a:spcBef>
              <a:spcAft>
                <a:spcPts val="0"/>
              </a:spcAft>
              <a:buClrTx/>
              <a:buSzTx/>
              <a:buFontTx/>
              <a:buNone/>
              <a:tabLst/>
              <a:defRPr/>
            </a:pPr>
            <a:r>
              <a:rPr kumimoji="0" lang="en-US" sz="2800" b="0" i="0" u="none" strike="noStrike" kern="1200" cap="none" spc="0" normalizeH="0" baseline="0" noProof="0" err="1">
                <a:ln>
                  <a:noFill/>
                </a:ln>
                <a:solidFill>
                  <a:srgbClr val="000000"/>
                </a:solidFill>
                <a:effectLst/>
                <a:uLnTx/>
                <a:uFillTx/>
                <a:latin typeface="Raleway Bold"/>
                <a:ea typeface="Open Sans Regular" pitchFamily="34" charset="-122"/>
                <a:cs typeface="Open Sans Regular" pitchFamily="34" charset="-120"/>
              </a:rPr>
              <a:t>Conférenciers</a:t>
            </a:r>
            <a:endParaRPr kumimoji="0" lang="en-US" sz="2800" b="0" i="0" u="none" strike="noStrike" kern="1200" cap="none" spc="0" normalizeH="0" baseline="0" noProof="0">
              <a:ln>
                <a:noFill/>
              </a:ln>
              <a:solidFill>
                <a:srgbClr val="000000"/>
              </a:solidFill>
              <a:effectLst/>
              <a:uLnTx/>
              <a:uFillTx/>
              <a:latin typeface="Raleway Bold"/>
              <a:ea typeface="Open Sans Regular" pitchFamily="34" charset="-122"/>
              <a:cs typeface="Open Sans Regular" pitchFamily="34" charset="-120"/>
            </a:endParaRPr>
          </a:p>
        </p:txBody>
      </p:sp>
      <p:sp>
        <p:nvSpPr>
          <p:cNvPr id="18" name="Text Placeholder 16">
            <a:extLst>
              <a:ext uri="{FF2B5EF4-FFF2-40B4-BE49-F238E27FC236}">
                <a16:creationId xmlns:a16="http://schemas.microsoft.com/office/drawing/2014/main" id="{B6DCDBFF-E24C-6881-8A61-D79A058FC876}"/>
              </a:ext>
            </a:extLst>
          </p:cNvPr>
          <p:cNvSpPr>
            <a:spLocks noGrp="1"/>
          </p:cNvSpPr>
          <p:nvPr>
            <p:ph type="body" sz="quarter" idx="11" hasCustomPrompt="1"/>
          </p:nvPr>
        </p:nvSpPr>
        <p:spPr>
          <a:xfrm>
            <a:off x="1371600" y="6591298"/>
            <a:ext cx="9446643" cy="995665"/>
          </a:xfrm>
          <a:prstGeom prst="rect">
            <a:avLst/>
          </a:prstGeom>
        </p:spPr>
        <p:txBody>
          <a:bodyPr lIns="0" tIns="0" rIns="0" bIns="0"/>
          <a:lstStyle/>
          <a:p>
            <a:pPr marL="0" marR="0" lvl="0" indent="0" algn="l" defTabSz="914400" rtl="0" eaLnBrk="1" fontAlgn="auto" latinLnBrk="0" hangingPunct="1">
              <a:lnSpc>
                <a:spcPts val="4050"/>
              </a:lnSpc>
              <a:spcBef>
                <a:spcPts val="0"/>
              </a:spcBef>
              <a:spcAft>
                <a:spcPts val="0"/>
              </a:spcAft>
              <a:buClrTx/>
              <a:buSzTx/>
              <a:buFontTx/>
              <a:buNone/>
              <a:tabLst/>
              <a:defRPr/>
            </a:pPr>
            <a:r>
              <a:rPr kumimoji="0" lang="fr-FR" sz="2800" b="0" i="0" u="none" strike="noStrike" kern="1200" cap="none" spc="0" normalizeH="0" baseline="0" noProof="0">
                <a:ln>
                  <a:noFill/>
                </a:ln>
                <a:solidFill>
                  <a:srgbClr val="000000"/>
                </a:solidFill>
                <a:effectLst/>
                <a:uLnTx/>
                <a:uFillTx/>
                <a:latin typeface="Open Sans Regular" pitchFamily="34" charset="0"/>
                <a:ea typeface="Open Sans Regular" pitchFamily="34" charset="-122"/>
                <a:cs typeface="Open Sans Regular" pitchFamily="34" charset="-120"/>
              </a:rPr>
              <a:t>Conférencier A nom, titre, et affiliation</a:t>
            </a:r>
          </a:p>
          <a:p>
            <a:pPr marL="0" marR="0" lvl="0" indent="0" algn="l" defTabSz="914400" rtl="0" eaLnBrk="1" fontAlgn="auto" latinLnBrk="0" hangingPunct="1">
              <a:lnSpc>
                <a:spcPts val="4050"/>
              </a:lnSpc>
              <a:spcBef>
                <a:spcPts val="0"/>
              </a:spcBef>
              <a:spcAft>
                <a:spcPts val="0"/>
              </a:spcAft>
              <a:buClrTx/>
              <a:buSzTx/>
              <a:buFontTx/>
              <a:buNone/>
              <a:tabLst/>
              <a:defRPr/>
            </a:pPr>
            <a:r>
              <a:rPr kumimoji="0" lang="fr-FR" sz="2800" b="0" i="0" u="none" strike="noStrike" kern="1200" cap="none" spc="0" normalizeH="0" baseline="0" noProof="0">
                <a:ln>
                  <a:noFill/>
                </a:ln>
                <a:solidFill>
                  <a:srgbClr val="000000"/>
                </a:solidFill>
                <a:effectLst/>
                <a:uLnTx/>
                <a:uFillTx/>
                <a:latin typeface="Open Sans Regular" pitchFamily="34" charset="0"/>
                <a:ea typeface="Open Sans Regular" pitchFamily="34" charset="-122"/>
                <a:cs typeface="Open Sans Regular" pitchFamily="34" charset="-120"/>
              </a:rPr>
              <a:t>Conférencier B nom, titre, et affiliation</a:t>
            </a:r>
          </a:p>
        </p:txBody>
      </p:sp>
      <p:sp>
        <p:nvSpPr>
          <p:cNvPr id="23" name="Text Placeholder 22">
            <a:extLst>
              <a:ext uri="{FF2B5EF4-FFF2-40B4-BE49-F238E27FC236}">
                <a16:creationId xmlns:a16="http://schemas.microsoft.com/office/drawing/2014/main" id="{06443E56-59F1-8C76-37EC-5C6FA6876B83}"/>
              </a:ext>
            </a:extLst>
          </p:cNvPr>
          <p:cNvSpPr>
            <a:spLocks noGrp="1"/>
          </p:cNvSpPr>
          <p:nvPr>
            <p:ph type="body" sz="quarter" idx="13" hasCustomPrompt="1"/>
          </p:nvPr>
        </p:nvSpPr>
        <p:spPr>
          <a:xfrm>
            <a:off x="-1489582" y="1"/>
            <a:ext cx="1371601" cy="2505074"/>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4" name="Text Placeholder 22">
            <a:extLst>
              <a:ext uri="{FF2B5EF4-FFF2-40B4-BE49-F238E27FC236}">
                <a16:creationId xmlns:a16="http://schemas.microsoft.com/office/drawing/2014/main" id="{2DE5B431-1678-FEDA-F2FA-DF75AEEFDD3E}"/>
              </a:ext>
            </a:extLst>
          </p:cNvPr>
          <p:cNvSpPr>
            <a:spLocks noGrp="1"/>
          </p:cNvSpPr>
          <p:nvPr>
            <p:ph type="body" sz="quarter" idx="14" hasCustomPrompt="1"/>
          </p:nvPr>
        </p:nvSpPr>
        <p:spPr>
          <a:xfrm>
            <a:off x="-1489582" y="3067050"/>
            <a:ext cx="1371601" cy="190500"/>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5" name="Text Placeholder 22">
            <a:extLst>
              <a:ext uri="{FF2B5EF4-FFF2-40B4-BE49-F238E27FC236}">
                <a16:creationId xmlns:a16="http://schemas.microsoft.com/office/drawing/2014/main" id="{C5905BC1-AD08-7122-CF5B-C94D6C2BD8F0}"/>
              </a:ext>
            </a:extLst>
          </p:cNvPr>
          <p:cNvSpPr>
            <a:spLocks noGrp="1"/>
          </p:cNvSpPr>
          <p:nvPr>
            <p:ph type="body" sz="quarter" idx="15" hasCustomPrompt="1"/>
          </p:nvPr>
        </p:nvSpPr>
        <p:spPr>
          <a:xfrm>
            <a:off x="-1494534" y="5705016"/>
            <a:ext cx="1371601" cy="371931"/>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6" name="Text Placeholder 22">
            <a:extLst>
              <a:ext uri="{FF2B5EF4-FFF2-40B4-BE49-F238E27FC236}">
                <a16:creationId xmlns:a16="http://schemas.microsoft.com/office/drawing/2014/main" id="{F1CB6CF7-4AE4-F759-D4D2-2BEC8C80C226}"/>
              </a:ext>
            </a:extLst>
          </p:cNvPr>
          <p:cNvSpPr>
            <a:spLocks noGrp="1"/>
          </p:cNvSpPr>
          <p:nvPr>
            <p:ph type="body" sz="quarter" idx="16" hasCustomPrompt="1"/>
          </p:nvPr>
        </p:nvSpPr>
        <p:spPr>
          <a:xfrm>
            <a:off x="-1489582" y="7586963"/>
            <a:ext cx="1371601" cy="1179502"/>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7" name="Text Placeholder 22">
            <a:extLst>
              <a:ext uri="{FF2B5EF4-FFF2-40B4-BE49-F238E27FC236}">
                <a16:creationId xmlns:a16="http://schemas.microsoft.com/office/drawing/2014/main" id="{347272E7-F91C-03BF-2D0B-38488B68C564}"/>
              </a:ext>
            </a:extLst>
          </p:cNvPr>
          <p:cNvSpPr>
            <a:spLocks noGrp="1"/>
          </p:cNvSpPr>
          <p:nvPr>
            <p:ph type="body" sz="quarter" idx="17" hasCustomPrompt="1"/>
          </p:nvPr>
        </p:nvSpPr>
        <p:spPr>
          <a:xfrm>
            <a:off x="0"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8" name="Text Placeholder 22">
            <a:extLst>
              <a:ext uri="{FF2B5EF4-FFF2-40B4-BE49-F238E27FC236}">
                <a16:creationId xmlns:a16="http://schemas.microsoft.com/office/drawing/2014/main" id="{42F11215-3FE1-F8F6-3FAC-17967DD4BBF1}"/>
              </a:ext>
            </a:extLst>
          </p:cNvPr>
          <p:cNvSpPr>
            <a:spLocks noGrp="1"/>
          </p:cNvSpPr>
          <p:nvPr>
            <p:ph type="body" sz="quarter" idx="18" hasCustomPrompt="1"/>
          </p:nvPr>
        </p:nvSpPr>
        <p:spPr>
          <a:xfrm>
            <a:off x="10818243"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pic>
        <p:nvPicPr>
          <p:cNvPr id="2" name="Image 1" descr="preencoded.png">
            <a:extLst>
              <a:ext uri="{FF2B5EF4-FFF2-40B4-BE49-F238E27FC236}">
                <a16:creationId xmlns:a16="http://schemas.microsoft.com/office/drawing/2014/main" id="{C815E9CA-DDA8-44BA-A79A-89D0CF064B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371601" y="8766469"/>
            <a:ext cx="3392607" cy="980712"/>
          </a:xfrm>
          <a:prstGeom prst="rect">
            <a:avLst/>
          </a:prstGeom>
        </p:spPr>
      </p:pic>
      <p:pic>
        <p:nvPicPr>
          <p:cNvPr id="3" name="Image 2" descr="preencoded.png">
            <a:extLst>
              <a:ext uri="{FF2B5EF4-FFF2-40B4-BE49-F238E27FC236}">
                <a16:creationId xmlns:a16="http://schemas.microsoft.com/office/drawing/2014/main" id="{6BCFDCDB-D68B-79A1-D643-8A703F060D7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7425630" y="9113806"/>
            <a:ext cx="3392615" cy="286038"/>
          </a:xfrm>
          <a:prstGeom prst="rect">
            <a:avLst/>
          </a:prstGeom>
        </p:spPr>
      </p:pic>
      <p:sp>
        <p:nvSpPr>
          <p:cNvPr id="4" name="Text Placeholder 16">
            <a:extLst>
              <a:ext uri="{FF2B5EF4-FFF2-40B4-BE49-F238E27FC236}">
                <a16:creationId xmlns:a16="http://schemas.microsoft.com/office/drawing/2014/main" id="{15775A1B-69EB-F582-DA9E-74A4BD5C672D}"/>
              </a:ext>
            </a:extLst>
          </p:cNvPr>
          <p:cNvSpPr>
            <a:spLocks noGrp="1"/>
          </p:cNvSpPr>
          <p:nvPr>
            <p:ph type="body" sz="quarter" idx="19" hasCustomPrompt="1"/>
          </p:nvPr>
        </p:nvSpPr>
        <p:spPr>
          <a:xfrm>
            <a:off x="1371600" y="3261011"/>
            <a:ext cx="9446645" cy="1558638"/>
          </a:xfrm>
          <a:prstGeom prst="rect">
            <a:avLst/>
          </a:prstGeom>
        </p:spPr>
        <p:txBody>
          <a:bodyPr lIns="0" tIns="0" rIns="0" bIns="0" anchor="t"/>
          <a:lstStyle>
            <a:lvl1pPr marL="0" marR="0" indent="0" algn="ctr" defTabSz="914400" rtl="0" eaLnBrk="1" fontAlgn="auto" latinLnBrk="0" hangingPunct="1">
              <a:lnSpc>
                <a:spcPts val="6150"/>
              </a:lnSpc>
              <a:spcBef>
                <a:spcPts val="0"/>
              </a:spcBef>
              <a:spcAft>
                <a:spcPts val="0"/>
              </a:spcAft>
              <a:buClrTx/>
              <a:buSzTx/>
              <a:buFontTx/>
              <a:buNone/>
              <a:tabLst/>
              <a:defRPr/>
            </a:lvl1pPr>
          </a:lstStyle>
          <a:p>
            <a:pPr marL="0" marR="0" lvl="0" indent="0" algn="l" defTabSz="914400" rtl="0" eaLnBrk="1" fontAlgn="auto" latinLnBrk="0" hangingPunct="1">
              <a:lnSpc>
                <a:spcPts val="6150"/>
              </a:lnSpc>
              <a:spcBef>
                <a:spcPts val="0"/>
              </a:spcBef>
              <a:spcAft>
                <a:spcPts val="0"/>
              </a:spcAft>
              <a:buClrTx/>
              <a:buSzTx/>
              <a:buFontTx/>
              <a:buNone/>
              <a:tabLst/>
              <a:defRPr/>
            </a:pPr>
            <a:r>
              <a:rPr kumimoji="0" lang="fr-FR" sz="5250" b="0" i="0" u="none" strike="noStrike" kern="1200" cap="none" spc="0" normalizeH="0" baseline="0" noProof="0">
                <a:ln>
                  <a:noFill/>
                </a:ln>
                <a:solidFill>
                  <a:srgbClr val="000000"/>
                </a:solidFill>
                <a:effectLst/>
                <a:uLnTx/>
                <a:uFillTx/>
                <a:latin typeface="Raleway ExtraBold" pitchFamily="34" charset="0"/>
                <a:ea typeface="Raleway ExtraBold" pitchFamily="34" charset="-122"/>
                <a:cs typeface="Raleway ExtraBold" pitchFamily="34" charset="-120"/>
              </a:rPr>
              <a:t>Titre de la </a:t>
            </a:r>
          </a:p>
          <a:p>
            <a:pPr marL="0" marR="0" lvl="0" indent="0" algn="l" defTabSz="914400" rtl="0" eaLnBrk="1" fontAlgn="auto" latinLnBrk="0" hangingPunct="1">
              <a:lnSpc>
                <a:spcPts val="6150"/>
              </a:lnSpc>
              <a:spcBef>
                <a:spcPts val="0"/>
              </a:spcBef>
              <a:spcAft>
                <a:spcPts val="0"/>
              </a:spcAft>
              <a:buClrTx/>
              <a:buSzTx/>
              <a:buFontTx/>
              <a:buNone/>
              <a:tabLst/>
              <a:defRPr/>
            </a:pPr>
            <a:r>
              <a:rPr kumimoji="0" lang="fr-FR" sz="5250" b="0" i="0" u="none" strike="noStrike" kern="1200" cap="none" spc="0" normalizeH="0" baseline="0" noProof="0">
                <a:ln>
                  <a:noFill/>
                </a:ln>
                <a:solidFill>
                  <a:srgbClr val="000000"/>
                </a:solidFill>
                <a:effectLst/>
                <a:uLnTx/>
                <a:uFillTx/>
                <a:latin typeface="Raleway ExtraBold" pitchFamily="34" charset="0"/>
                <a:ea typeface="Raleway ExtraBold" pitchFamily="34" charset="-122"/>
                <a:cs typeface="Raleway ExtraBold" pitchFamily="34" charset="-120"/>
              </a:rPr>
              <a:t>présentation ici</a:t>
            </a:r>
          </a:p>
        </p:txBody>
      </p:sp>
      <p:sp>
        <p:nvSpPr>
          <p:cNvPr id="6" name="Text Placeholder 16">
            <a:extLst>
              <a:ext uri="{FF2B5EF4-FFF2-40B4-BE49-F238E27FC236}">
                <a16:creationId xmlns:a16="http://schemas.microsoft.com/office/drawing/2014/main" id="{8349E5BA-4DBA-6F3B-4038-7F4D4A0C9C4C}"/>
              </a:ext>
            </a:extLst>
          </p:cNvPr>
          <p:cNvSpPr>
            <a:spLocks noGrp="1"/>
          </p:cNvSpPr>
          <p:nvPr>
            <p:ph type="body" sz="quarter" idx="20" hasCustomPrompt="1"/>
          </p:nvPr>
        </p:nvSpPr>
        <p:spPr>
          <a:xfrm>
            <a:off x="1371600" y="2505075"/>
            <a:ext cx="9446643" cy="561975"/>
          </a:xfrm>
          <a:prstGeom prst="rect">
            <a:avLst/>
          </a:prstGeom>
        </p:spPr>
        <p:txBody>
          <a:bodyPr lIns="0" tIns="0" rIns="0" bIns="0"/>
          <a:lstStyle>
            <a:lvl1pPr marL="0" marR="0" indent="0" algn="l" defTabSz="914400" rtl="0" eaLnBrk="1" fontAlgn="auto" latinLnBrk="0" hangingPunct="1">
              <a:lnSpc>
                <a:spcPts val="6150"/>
              </a:lnSpc>
              <a:spcBef>
                <a:spcPts val="0"/>
              </a:spcBef>
              <a:spcAft>
                <a:spcPts val="0"/>
              </a:spcAft>
              <a:buClrTx/>
              <a:buSzTx/>
              <a:buFontTx/>
              <a:buNone/>
              <a:tabLst/>
              <a:defRPr sz="2000"/>
            </a:lvl1pPr>
          </a:lstStyle>
          <a:p>
            <a:pPr marL="0" marR="0" lvl="0" indent="0" algn="l" defTabSz="914400" rtl="0" eaLnBrk="1" fontAlgn="auto" latinLnBrk="0" hangingPunct="1">
              <a:lnSpc>
                <a:spcPts val="3975"/>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solidFill>
                <a:effectLst/>
                <a:uLnTx/>
                <a:uFillTx/>
                <a:latin typeface="Raleway Bold" pitchFamily="2" charset="0"/>
                <a:ea typeface="Raleway Medium" pitchFamily="34" charset="-122"/>
                <a:cs typeface="Raleway Medium" pitchFamily="34" charset="-120"/>
              </a:rPr>
              <a:t>Progrès</a:t>
            </a:r>
            <a:r>
              <a:rPr kumimoji="0" lang="en-US" sz="3200" b="1" i="0" u="none" strike="noStrike" kern="1200" cap="none" spc="0" normalizeH="0" baseline="0" noProof="0">
                <a:ln>
                  <a:noFill/>
                </a:ln>
                <a:solidFill>
                  <a:srgbClr val="000000"/>
                </a:solidFill>
                <a:effectLst/>
                <a:uLnTx/>
                <a:uFillTx/>
                <a:latin typeface="Raleway Bold" pitchFamily="2" charset="0"/>
                <a:ea typeface="Raleway Medium" pitchFamily="34" charset="-122"/>
                <a:cs typeface="Raleway Medium" pitchFamily="34" charset="-120"/>
              </a:rPr>
              <a:t> dans le </a:t>
            </a:r>
            <a:r>
              <a:rPr kumimoji="0" lang="en-US" sz="3200" b="1" i="0" u="none" strike="noStrike" kern="1200" cap="none" spc="0" normalizeH="0" baseline="0" noProof="0" err="1">
                <a:ln>
                  <a:noFill/>
                </a:ln>
                <a:solidFill>
                  <a:srgbClr val="000000"/>
                </a:solidFill>
                <a:effectLst/>
                <a:uLnTx/>
                <a:uFillTx/>
                <a:latin typeface="Raleway Bold" pitchFamily="2" charset="0"/>
                <a:ea typeface="Raleway Medium" pitchFamily="34" charset="-122"/>
                <a:cs typeface="Raleway Medium" pitchFamily="34" charset="-120"/>
              </a:rPr>
              <a:t>domaine</a:t>
            </a:r>
            <a:r>
              <a:rPr kumimoji="0" lang="en-US" sz="3200" b="1" i="0" u="none" strike="noStrike" kern="1200" cap="none" spc="0" normalizeH="0" baseline="0" noProof="0">
                <a:ln>
                  <a:noFill/>
                </a:ln>
                <a:solidFill>
                  <a:srgbClr val="000000"/>
                </a:solidFill>
                <a:effectLst/>
                <a:uLnTx/>
                <a:uFillTx/>
                <a:latin typeface="Raleway Bold" pitchFamily="2" charset="0"/>
                <a:ea typeface="Raleway Medium" pitchFamily="34" charset="-122"/>
                <a:cs typeface="Raleway Medium" pitchFamily="34" charset="-120"/>
              </a:rPr>
              <a:t> de la surveillance</a:t>
            </a:r>
            <a:endParaRPr kumimoji="0" lang="en-US" sz="3200" b="1" i="0" u="none" strike="noStrike" kern="1200" cap="none" spc="0" normalizeH="0" baseline="0" noProof="0">
              <a:ln>
                <a:noFill/>
              </a:ln>
              <a:solidFill>
                <a:prstClr val="black"/>
              </a:solidFill>
              <a:effectLst/>
              <a:uLnTx/>
              <a:uFillTx/>
              <a:latin typeface="Raleway Bold" pitchFamily="2" charset="0"/>
              <a:ea typeface="+mn-ea"/>
              <a:cs typeface="+mn-cs"/>
            </a:endParaRPr>
          </a:p>
          <a:p>
            <a:pPr marL="0" marR="0" lvl="0" indent="0" algn="l" defTabSz="914400" rtl="0" eaLnBrk="1" fontAlgn="auto" latinLnBrk="0" hangingPunct="1">
              <a:lnSpc>
                <a:spcPts val="3975"/>
              </a:lnSpc>
              <a:spcBef>
                <a:spcPts val="0"/>
              </a:spcBef>
              <a:spcAft>
                <a:spcPts val="0"/>
              </a:spcAft>
              <a:buClrTx/>
              <a:buSzTx/>
              <a:buFontTx/>
              <a:buNone/>
              <a:tabLst/>
              <a:defRPr/>
            </a:pPr>
            <a:endParaRPr lang="en-US" sz="3600" b="1">
              <a:latin typeface="Raleway Bold" pitchFamily="2" charset="0"/>
            </a:endParaRPr>
          </a:p>
        </p:txBody>
      </p:sp>
      <p:sp>
        <p:nvSpPr>
          <p:cNvPr id="32" name="Text Placeholder 16">
            <a:extLst>
              <a:ext uri="{FF2B5EF4-FFF2-40B4-BE49-F238E27FC236}">
                <a16:creationId xmlns:a16="http://schemas.microsoft.com/office/drawing/2014/main" id="{3EC80354-612E-B8EC-921C-9D91DF1C90CE}"/>
              </a:ext>
            </a:extLst>
          </p:cNvPr>
          <p:cNvSpPr>
            <a:spLocks noGrp="1"/>
          </p:cNvSpPr>
          <p:nvPr>
            <p:ph type="body" sz="quarter" idx="21" hasCustomPrompt="1"/>
          </p:nvPr>
        </p:nvSpPr>
        <p:spPr>
          <a:xfrm>
            <a:off x="1371600" y="5190667"/>
            <a:ext cx="9446643" cy="514349"/>
          </a:xfrm>
          <a:prstGeom prst="rect">
            <a:avLst/>
          </a:prstGeom>
        </p:spPr>
        <p:txBody>
          <a:bodyPr lIns="0" tIns="0" rIns="0" bIns="0"/>
          <a:lstStyle>
            <a:lvl1pPr marL="0" marR="0" indent="0" algn="l" defTabSz="914400" rtl="0" eaLnBrk="1" fontAlgn="auto" latinLnBrk="0" hangingPunct="1">
              <a:lnSpc>
                <a:spcPts val="6150"/>
              </a:lnSpc>
              <a:spcBef>
                <a:spcPts val="0"/>
              </a:spcBef>
              <a:spcAft>
                <a:spcPts val="0"/>
              </a:spcAft>
              <a:buClrTx/>
              <a:buSzTx/>
              <a:buFontTx/>
              <a:buNone/>
              <a:tabLst/>
              <a:defRPr sz="2000"/>
            </a:lvl1pPr>
          </a:lstStyle>
          <a:p>
            <a:pPr marL="0" marR="0" lvl="0" indent="0" algn="l" defTabSz="914400" rtl="0" eaLnBrk="1" fontAlgn="auto" latinLnBrk="0" hangingPunct="1">
              <a:lnSpc>
                <a:spcPts val="4050"/>
              </a:lnSpc>
              <a:spcBef>
                <a:spcPts val="0"/>
              </a:spcBef>
              <a:spcAft>
                <a:spcPts val="0"/>
              </a:spcAft>
              <a:buClrTx/>
              <a:buSzTx/>
              <a:buFontTx/>
              <a:buNone/>
              <a:tabLst/>
              <a:defRPr/>
            </a:pPr>
            <a:r>
              <a:rPr kumimoji="0" lang="fr-FR" sz="2800" b="0" i="0" u="none" strike="noStrike" kern="1200" cap="none" spc="0" normalizeH="0" baseline="0" noProof="0">
                <a:ln>
                  <a:noFill/>
                </a:ln>
                <a:solidFill>
                  <a:srgbClr val="000000"/>
                </a:solidFill>
                <a:effectLst/>
                <a:uLnTx/>
                <a:uFillTx/>
                <a:latin typeface="Open Sans Regular" pitchFamily="34" charset="0"/>
                <a:ea typeface="Open Sans Regular" pitchFamily="34" charset="-122"/>
                <a:cs typeface="Open Sans Regular" pitchFamily="34" charset="-120"/>
              </a:rPr>
              <a:t>Jour mois année | 13 h à 14 h heure de l’Est (HE)</a:t>
            </a:r>
          </a:p>
        </p:txBody>
      </p:sp>
      <p:sp>
        <p:nvSpPr>
          <p:cNvPr id="37" name="Text Placeholder 22">
            <a:extLst>
              <a:ext uri="{FF2B5EF4-FFF2-40B4-BE49-F238E27FC236}">
                <a16:creationId xmlns:a16="http://schemas.microsoft.com/office/drawing/2014/main" id="{E378C4D4-BDC5-44B3-3845-ADCA5589A3CB}"/>
              </a:ext>
            </a:extLst>
          </p:cNvPr>
          <p:cNvSpPr>
            <a:spLocks noGrp="1"/>
          </p:cNvSpPr>
          <p:nvPr>
            <p:ph type="body" sz="quarter" idx="22" hasCustomPrompt="1"/>
          </p:nvPr>
        </p:nvSpPr>
        <p:spPr>
          <a:xfrm>
            <a:off x="-1489583" y="9747181"/>
            <a:ext cx="1371601" cy="539818"/>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38" name="Text Placeholder 22">
            <a:extLst>
              <a:ext uri="{FF2B5EF4-FFF2-40B4-BE49-F238E27FC236}">
                <a16:creationId xmlns:a16="http://schemas.microsoft.com/office/drawing/2014/main" id="{FCF15A3A-FC18-68F1-FF97-4F30683F372B}"/>
              </a:ext>
            </a:extLst>
          </p:cNvPr>
          <p:cNvSpPr>
            <a:spLocks noGrp="1"/>
          </p:cNvSpPr>
          <p:nvPr>
            <p:ph type="body" sz="quarter" idx="23" hasCustomPrompt="1"/>
          </p:nvPr>
        </p:nvSpPr>
        <p:spPr>
          <a:xfrm>
            <a:off x="-1496817" y="4818736"/>
            <a:ext cx="1371601" cy="371931"/>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Tree>
    <p:extLst>
      <p:ext uri="{BB962C8B-B14F-4D97-AF65-F5344CB8AC3E}">
        <p14:creationId xmlns:p14="http://schemas.microsoft.com/office/powerpoint/2010/main" val="218449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6" name="Text Placeholder 22">
            <a:extLst>
              <a:ext uri="{FF2B5EF4-FFF2-40B4-BE49-F238E27FC236}">
                <a16:creationId xmlns:a16="http://schemas.microsoft.com/office/drawing/2014/main" id="{85B740E5-84D0-C62E-730D-53AD0A2907D1}"/>
              </a:ext>
            </a:extLst>
          </p:cNvPr>
          <p:cNvSpPr>
            <a:spLocks noGrp="1"/>
          </p:cNvSpPr>
          <p:nvPr>
            <p:ph type="body" sz="quarter" idx="17" hasCustomPrompt="1"/>
          </p:nvPr>
        </p:nvSpPr>
        <p:spPr>
          <a:xfrm>
            <a:off x="0"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0" name="Text Placeholder 16">
            <a:extLst>
              <a:ext uri="{FF2B5EF4-FFF2-40B4-BE49-F238E27FC236}">
                <a16:creationId xmlns:a16="http://schemas.microsoft.com/office/drawing/2014/main" id="{191C74FC-D9EB-C277-80A7-1497455B85D5}"/>
              </a:ext>
            </a:extLst>
          </p:cNvPr>
          <p:cNvSpPr>
            <a:spLocks noGrp="1"/>
          </p:cNvSpPr>
          <p:nvPr>
            <p:ph type="body" sz="quarter" idx="19" hasCustomPrompt="1"/>
          </p:nvPr>
        </p:nvSpPr>
        <p:spPr>
          <a:xfrm>
            <a:off x="1381125" y="1009651"/>
            <a:ext cx="9446643" cy="4010023"/>
          </a:xfrm>
          <a:prstGeom prst="rect">
            <a:avLst/>
          </a:prstGeom>
        </p:spPr>
        <p:txBody>
          <a:bodyPr anchor="b"/>
          <a:lstStyle>
            <a:lvl1pPr marL="0" marR="0" indent="0" algn="l" defTabSz="914400" rtl="0" eaLnBrk="1" fontAlgn="auto" latinLnBrk="0" hangingPunct="1">
              <a:lnSpc>
                <a:spcPts val="6150"/>
              </a:lnSpc>
              <a:spcBef>
                <a:spcPts val="0"/>
              </a:spcBef>
              <a:spcAft>
                <a:spcPts val="0"/>
              </a:spcAft>
              <a:buClrTx/>
              <a:buSzTx/>
              <a:buFontTx/>
              <a:buNone/>
              <a:tabLst/>
              <a:defRPr/>
            </a:lvl1pPr>
          </a:lstStyle>
          <a:p>
            <a:pPr marL="0" indent="0">
              <a:lnSpc>
                <a:spcPts val="6150"/>
              </a:lnSpc>
              <a:buNone/>
            </a:pPr>
            <a:r>
              <a:rPr lang="en-US" sz="5250">
                <a:solidFill>
                  <a:srgbClr val="000000"/>
                </a:solidFill>
                <a:latin typeface="Raleway ExtraBold" pitchFamily="34" charset="0"/>
                <a:ea typeface="Raleway ExtraBold" pitchFamily="34" charset="-122"/>
                <a:cs typeface="Raleway ExtraBold" pitchFamily="34" charset="-120"/>
              </a:rPr>
              <a:t>Section Title Here</a:t>
            </a:r>
            <a:endParaRPr lang="en-US" sz="5250"/>
          </a:p>
        </p:txBody>
      </p:sp>
      <p:sp>
        <p:nvSpPr>
          <p:cNvPr id="21" name="Text Placeholder 16">
            <a:extLst>
              <a:ext uri="{FF2B5EF4-FFF2-40B4-BE49-F238E27FC236}">
                <a16:creationId xmlns:a16="http://schemas.microsoft.com/office/drawing/2014/main" id="{FA9CDAD3-D254-DF24-73BC-7057DF287A3E}"/>
              </a:ext>
            </a:extLst>
          </p:cNvPr>
          <p:cNvSpPr>
            <a:spLocks noGrp="1"/>
          </p:cNvSpPr>
          <p:nvPr>
            <p:ph type="body" sz="quarter" idx="20" hasCustomPrompt="1"/>
          </p:nvPr>
        </p:nvSpPr>
        <p:spPr>
          <a:xfrm>
            <a:off x="1381125" y="5267326"/>
            <a:ext cx="9446643" cy="4210049"/>
          </a:xfrm>
          <a:prstGeom prst="rect">
            <a:avLst/>
          </a:prstGeom>
        </p:spPr>
        <p:txBody>
          <a:bodyPr/>
          <a:lstStyle>
            <a:lvl1pPr marL="0" marR="0" indent="0" algn="l" defTabSz="914400" rtl="0" eaLnBrk="1" fontAlgn="auto" latinLnBrk="0" hangingPunct="1">
              <a:lnSpc>
                <a:spcPts val="4425"/>
              </a:lnSpc>
              <a:spcBef>
                <a:spcPts val="0"/>
              </a:spcBef>
              <a:spcAft>
                <a:spcPts val="0"/>
              </a:spcAft>
              <a:buClrTx/>
              <a:buSzTx/>
              <a:buFontTx/>
              <a:buNone/>
              <a:tabLst/>
              <a:defRPr sz="3750"/>
            </a:lvl1pPr>
          </a:lstStyle>
          <a:p>
            <a:pPr marL="0" indent="0" algn="l">
              <a:lnSpc>
                <a:spcPts val="4425"/>
              </a:lnSpc>
              <a:buNone/>
            </a:pPr>
            <a:r>
              <a:rPr lang="en-US" sz="3750">
                <a:solidFill>
                  <a:srgbClr val="000000"/>
                </a:solidFill>
                <a:latin typeface="Raleway Medium" pitchFamily="34" charset="0"/>
                <a:ea typeface="Raleway Medium" pitchFamily="34" charset="-122"/>
                <a:cs typeface="Raleway Medium" pitchFamily="34" charset="-120"/>
              </a:rPr>
              <a:t>Title Description Here</a:t>
            </a:r>
            <a:endParaRPr lang="en-US" sz="3750"/>
          </a:p>
        </p:txBody>
      </p:sp>
      <p:sp>
        <p:nvSpPr>
          <p:cNvPr id="22" name="Text Placeholder 22">
            <a:extLst>
              <a:ext uri="{FF2B5EF4-FFF2-40B4-BE49-F238E27FC236}">
                <a16:creationId xmlns:a16="http://schemas.microsoft.com/office/drawing/2014/main" id="{764F6306-7278-E1E7-3DDC-AC4E22540A40}"/>
              </a:ext>
            </a:extLst>
          </p:cNvPr>
          <p:cNvSpPr>
            <a:spLocks noGrp="1"/>
          </p:cNvSpPr>
          <p:nvPr>
            <p:ph type="body" sz="quarter" idx="21" hasCustomPrompt="1"/>
          </p:nvPr>
        </p:nvSpPr>
        <p:spPr>
          <a:xfrm>
            <a:off x="-1430593" y="5095875"/>
            <a:ext cx="1371601" cy="171451"/>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29" name="Text Placeholder 22">
            <a:extLst>
              <a:ext uri="{FF2B5EF4-FFF2-40B4-BE49-F238E27FC236}">
                <a16:creationId xmlns:a16="http://schemas.microsoft.com/office/drawing/2014/main" id="{9574F821-6274-7EE8-C7C5-D82FAD004970}"/>
              </a:ext>
            </a:extLst>
          </p:cNvPr>
          <p:cNvSpPr>
            <a:spLocks noGrp="1"/>
          </p:cNvSpPr>
          <p:nvPr>
            <p:ph type="body" sz="quarter" idx="22" hasCustomPrompt="1"/>
          </p:nvPr>
        </p:nvSpPr>
        <p:spPr>
          <a:xfrm>
            <a:off x="10812149" y="10458450"/>
            <a:ext cx="1371601" cy="809625"/>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31" name="Text Placeholder 22">
            <a:extLst>
              <a:ext uri="{FF2B5EF4-FFF2-40B4-BE49-F238E27FC236}">
                <a16:creationId xmlns:a16="http://schemas.microsoft.com/office/drawing/2014/main" id="{7AC9090E-0117-30A7-3931-B755B59A24CE}"/>
              </a:ext>
            </a:extLst>
          </p:cNvPr>
          <p:cNvSpPr>
            <a:spLocks noGrp="1"/>
          </p:cNvSpPr>
          <p:nvPr>
            <p:ph type="body" sz="quarter" idx="23" hasCustomPrompt="1"/>
          </p:nvPr>
        </p:nvSpPr>
        <p:spPr>
          <a:xfrm>
            <a:off x="-1507866" y="1"/>
            <a:ext cx="1371601" cy="1009650"/>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
        <p:nvSpPr>
          <p:cNvPr id="33" name="Text Placeholder 22">
            <a:extLst>
              <a:ext uri="{FF2B5EF4-FFF2-40B4-BE49-F238E27FC236}">
                <a16:creationId xmlns:a16="http://schemas.microsoft.com/office/drawing/2014/main" id="{730FD4B0-B83E-E872-8D75-72DFF6E81C58}"/>
              </a:ext>
            </a:extLst>
          </p:cNvPr>
          <p:cNvSpPr>
            <a:spLocks noGrp="1"/>
          </p:cNvSpPr>
          <p:nvPr>
            <p:ph type="body" sz="quarter" idx="24" hasCustomPrompt="1"/>
          </p:nvPr>
        </p:nvSpPr>
        <p:spPr>
          <a:xfrm>
            <a:off x="-1430593" y="9477375"/>
            <a:ext cx="1371601" cy="743139"/>
          </a:xfrm>
          <a:prstGeom prst="rect">
            <a:avLst/>
          </a:prstGeom>
          <a:solidFill>
            <a:schemeClr val="accent1"/>
          </a:solidFill>
        </p:spPr>
        <p:txBody>
          <a:bodyPr anchor="ctr"/>
          <a:lstStyle>
            <a:lvl1pPr marL="0" indent="0" algn="ctr">
              <a:buNone/>
              <a:defRPr sz="1800">
                <a:solidFill>
                  <a:schemeClr val="bg1"/>
                </a:solidFill>
              </a:defRPr>
            </a:lvl1pPr>
          </a:lstStyle>
          <a:p>
            <a:pPr lvl="0"/>
            <a:r>
              <a:rPr lang="en-US"/>
              <a:t>Guide</a:t>
            </a:r>
          </a:p>
        </p:txBody>
      </p:sp>
    </p:spTree>
    <p:extLst>
      <p:ext uri="{BB962C8B-B14F-4D97-AF65-F5344CB8AC3E}">
        <p14:creationId xmlns:p14="http://schemas.microsoft.com/office/powerpoint/2010/main" val="15096335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06861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freepik.com/free-vector/flat-people-asking-questions-illustration_13379598.htm#query=question%20illustration&amp;position=9&amp;from_view=search&amp;track=ais" TargetMode="Externa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1</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77349" cy="6833030"/>
          </a:xfrm>
          <a:prstGeom prst="rect">
            <a:avLst/>
          </a:prstGeom>
          <a:noFill/>
          <a:ln/>
        </p:spPr>
        <p:txBody>
          <a:bodyPr wrap="square" lIns="0" tIns="0" rIns="0" bIns="0" rtlCol="0" anchor="t"/>
          <a:lstStyle/>
          <a:p>
            <a:pPr marL="0" indent="0" algn="l">
              <a:buNone/>
            </a:pPr>
            <a:r>
              <a:rPr lang="en-US" sz="4400" b="1" kern="0" dirty="0">
                <a:solidFill>
                  <a:srgbClr val="000000"/>
                </a:solidFill>
                <a:effectLst/>
                <a:latin typeface="Raleway" pitchFamily="2" charset="77"/>
                <a:ea typeface="Times New Roman" panose="02020603050405020304" pitchFamily="18" charset="0"/>
                <a:cs typeface="Abadi" panose="020F0502020204030204" pitchFamily="34" charset="0"/>
              </a:rPr>
              <a:t>I understand that we are in phase 1 of the work, however, could you please share what would be the expectations from the regional health authorities’ data users?</a:t>
            </a:r>
            <a:r>
              <a:rPr lang="en-CA" sz="4400" b="1" dirty="0">
                <a:effectLst/>
                <a:latin typeface="Raleway" pitchFamily="2" charset="77"/>
                <a:cs typeface="Abadi" panose="020F0502020204030204" pitchFamily="34" charset="0"/>
              </a:rPr>
              <a:t> </a:t>
            </a:r>
            <a:endParaRPr lang="en-US" sz="4400" b="1" dirty="0">
              <a:latin typeface="Raleway" pitchFamily="2" charset="77"/>
              <a:ea typeface="Open Sans"/>
              <a:cs typeface="Abadi" panose="020F0502020204030204" pitchFamily="34" charset="0"/>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165482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spcBef>
                <a:spcPts val="600"/>
              </a:spcBef>
            </a:pPr>
            <a:r>
              <a:rPr lang="fr-FR" sz="3600" dirty="0">
                <a:latin typeface="Open Sans"/>
                <a:ea typeface="Open Sans"/>
                <a:cs typeface="Open Sans"/>
              </a:rPr>
              <a:t>	</a:t>
            </a:r>
            <a:r>
              <a:rPr lang="fr-FR" sz="3000" dirty="0">
                <a:latin typeface="Raleway" pitchFamily="2" charset="77"/>
                <a:ea typeface="Open Sans"/>
                <a:cs typeface="Open Sans"/>
              </a:rPr>
              <a:t>First Nations-</a:t>
            </a:r>
            <a:r>
              <a:rPr lang="fr-FR" sz="3000" dirty="0" err="1">
                <a:latin typeface="Raleway" pitchFamily="2" charset="77"/>
                <a:ea typeface="Open Sans"/>
                <a:cs typeface="Open Sans"/>
              </a:rPr>
              <a:t>led</a:t>
            </a:r>
            <a:r>
              <a:rPr lang="fr-FR" sz="3000" dirty="0">
                <a:latin typeface="Raleway" pitchFamily="2" charset="77"/>
                <a:ea typeface="Open Sans"/>
                <a:cs typeface="Open Sans"/>
              </a:rPr>
              <a:t> </a:t>
            </a:r>
            <a:r>
              <a:rPr lang="fr-FR" sz="3000" dirty="0" err="1">
                <a:latin typeface="Raleway" pitchFamily="2" charset="77"/>
                <a:ea typeface="Open Sans"/>
                <a:cs typeface="Open Sans"/>
              </a:rPr>
              <a:t>organizations</a:t>
            </a:r>
            <a:r>
              <a:rPr lang="fr-FR" sz="3000" dirty="0">
                <a:latin typeface="Raleway" pitchFamily="2" charset="77"/>
                <a:ea typeface="Open Sans"/>
                <a:cs typeface="Open Sans"/>
              </a:rPr>
              <a:t> are </a:t>
            </a:r>
            <a:r>
              <a:rPr lang="fr-FR" sz="3000" dirty="0" err="1">
                <a:latin typeface="Raleway" pitchFamily="2" charset="77"/>
                <a:ea typeface="Open Sans"/>
                <a:cs typeface="Open Sans"/>
              </a:rPr>
              <a:t>indeed</a:t>
            </a:r>
            <a:r>
              <a:rPr lang="fr-FR" sz="3000" dirty="0">
                <a:latin typeface="Raleway" pitchFamily="2" charset="77"/>
                <a:ea typeface="Open Sans"/>
                <a:cs typeface="Open Sans"/>
              </a:rPr>
              <a:t> </a:t>
            </a:r>
            <a:r>
              <a:rPr lang="fr-FR" sz="3000" dirty="0" err="1">
                <a:latin typeface="Raleway" pitchFamily="2" charset="77"/>
                <a:ea typeface="Open Sans"/>
                <a:cs typeface="Open Sans"/>
              </a:rPr>
              <a:t>overloaded</a:t>
            </a:r>
            <a:r>
              <a:rPr lang="fr-FR" sz="3000" dirty="0">
                <a:latin typeface="Raleway" pitchFamily="2" charset="77"/>
                <a:ea typeface="Open Sans"/>
                <a:cs typeface="Open Sans"/>
              </a:rPr>
              <a:t> </a:t>
            </a:r>
            <a:r>
              <a:rPr lang="fr-FR" sz="3000" dirty="0" err="1">
                <a:latin typeface="Raleway" pitchFamily="2" charset="77"/>
                <a:ea typeface="Open Sans"/>
                <a:cs typeface="Open Sans"/>
              </a:rPr>
              <a:t>with</a:t>
            </a:r>
            <a:r>
              <a:rPr lang="fr-FR" sz="3000" dirty="0">
                <a:latin typeface="Raleway" pitchFamily="2" charset="77"/>
                <a:ea typeface="Open Sans"/>
                <a:cs typeface="Open Sans"/>
              </a:rPr>
              <a:t> engagement </a:t>
            </a:r>
            <a:r>
              <a:rPr lang="fr-FR" sz="3000" dirty="0" err="1">
                <a:latin typeface="Raleway" pitchFamily="2" charset="77"/>
                <a:ea typeface="Open Sans"/>
                <a:cs typeface="Open Sans"/>
              </a:rPr>
              <a:t>requests</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create</a:t>
            </a:r>
            <a:r>
              <a:rPr lang="fr-FR" sz="3000" dirty="0">
                <a:latin typeface="Raleway" pitchFamily="2" charset="77"/>
                <a:ea typeface="Open Sans"/>
                <a:cs typeface="Open Sans"/>
              </a:rPr>
              <a:t> </a:t>
            </a:r>
            <a:r>
              <a:rPr lang="fr-FR" sz="3000" dirty="0" err="1">
                <a:latin typeface="Raleway" pitchFamily="2" charset="77"/>
                <a:ea typeface="Open Sans"/>
                <a:cs typeface="Open Sans"/>
              </a:rPr>
              <a:t>significant</a:t>
            </a:r>
            <a:r>
              <a:rPr lang="fr-FR" sz="3000" dirty="0">
                <a:latin typeface="Raleway" pitchFamily="2" charset="77"/>
                <a:ea typeface="Open Sans"/>
                <a:cs typeface="Open Sans"/>
              </a:rPr>
              <a:t> pressures on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a:t>
            </a:r>
            <a:r>
              <a:rPr lang="fr-FR" sz="3000" dirty="0" err="1">
                <a:latin typeface="Raleway" pitchFamily="2" charset="77"/>
                <a:ea typeface="Open Sans"/>
                <a:cs typeface="Open Sans"/>
              </a:rPr>
              <a:t>already</a:t>
            </a:r>
            <a:r>
              <a:rPr lang="fr-FR" sz="3000" dirty="0">
                <a:latin typeface="Raleway" pitchFamily="2" charset="77"/>
                <a:ea typeface="Open Sans"/>
                <a:cs typeface="Open Sans"/>
              </a:rPr>
              <a:t> </a:t>
            </a:r>
            <a:r>
              <a:rPr lang="fr-FR" sz="3000" dirty="0" err="1">
                <a:latin typeface="Raleway" pitchFamily="2" charset="77"/>
                <a:ea typeface="Open Sans"/>
                <a:cs typeface="Open Sans"/>
              </a:rPr>
              <a:t>scarce</a:t>
            </a:r>
            <a:r>
              <a:rPr lang="fr-FR" sz="3000" dirty="0">
                <a:latin typeface="Raleway" pitchFamily="2" charset="77"/>
                <a:ea typeface="Open Sans"/>
                <a:cs typeface="Open Sans"/>
              </a:rPr>
              <a:t> </a:t>
            </a:r>
            <a:r>
              <a:rPr lang="fr-FR" sz="3000" dirty="0" err="1">
                <a:latin typeface="Raleway" pitchFamily="2" charset="77"/>
                <a:ea typeface="Open Sans"/>
                <a:cs typeface="Open Sans"/>
              </a:rPr>
              <a:t>resources</a:t>
            </a:r>
            <a:r>
              <a:rPr lang="fr-FR" sz="3000" dirty="0">
                <a:latin typeface="Raleway" pitchFamily="2" charset="77"/>
                <a:ea typeface="Open Sans"/>
                <a:cs typeface="Open Sans"/>
              </a:rPr>
              <a:t>. To break </a:t>
            </a:r>
            <a:r>
              <a:rPr lang="fr-FR" sz="3000" dirty="0" err="1">
                <a:latin typeface="Raleway" pitchFamily="2" charset="77"/>
                <a:ea typeface="Open Sans"/>
                <a:cs typeface="Open Sans"/>
              </a:rPr>
              <a:t>this</a:t>
            </a:r>
            <a:r>
              <a:rPr lang="fr-FR" sz="3000" dirty="0">
                <a:latin typeface="Raleway" pitchFamily="2" charset="77"/>
                <a:ea typeface="Open Sans"/>
                <a:cs typeface="Open Sans"/>
              </a:rPr>
              <a:t> </a:t>
            </a:r>
            <a:r>
              <a:rPr lang="fr-FR" sz="3000" dirty="0" err="1">
                <a:latin typeface="Raleway" pitchFamily="2" charset="77"/>
                <a:ea typeface="Open Sans"/>
                <a:cs typeface="Open Sans"/>
              </a:rPr>
              <a:t>vicious</a:t>
            </a:r>
            <a:r>
              <a:rPr lang="fr-FR" sz="3000" dirty="0">
                <a:latin typeface="Raleway" pitchFamily="2" charset="77"/>
                <a:ea typeface="Open Sans"/>
                <a:cs typeface="Open Sans"/>
              </a:rPr>
              <a:t> cycle,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critical</a:t>
            </a:r>
            <a:r>
              <a:rPr lang="fr-FR" sz="3000" dirty="0">
                <a:latin typeface="Raleway" pitchFamily="2" charset="77"/>
                <a:ea typeface="Open Sans"/>
                <a:cs typeface="Open Sans"/>
              </a:rPr>
              <a:t> for First Nations </a:t>
            </a:r>
            <a:r>
              <a:rPr lang="fr-FR" sz="3000" dirty="0" err="1">
                <a:latin typeface="Raleway" pitchFamily="2" charset="77"/>
                <a:ea typeface="Open Sans"/>
                <a:cs typeface="Open Sans"/>
              </a:rPr>
              <a:t>organizations</a:t>
            </a:r>
            <a:r>
              <a:rPr lang="fr-FR" sz="3000" dirty="0">
                <a:latin typeface="Raleway" pitchFamily="2" charset="77"/>
                <a:ea typeface="Open Sans"/>
                <a:cs typeface="Open Sans"/>
              </a:rPr>
              <a:t> to </a:t>
            </a:r>
            <a:r>
              <a:rPr lang="fr-FR" sz="3000" dirty="0" err="1">
                <a:latin typeface="Raleway" pitchFamily="2" charset="77"/>
                <a:ea typeface="Open Sans"/>
                <a:cs typeface="Open Sans"/>
              </a:rPr>
              <a:t>build</a:t>
            </a:r>
            <a:r>
              <a:rPr lang="fr-FR" sz="3000" dirty="0">
                <a:latin typeface="Raleway" pitchFamily="2" charset="77"/>
                <a:ea typeface="Open Sans"/>
                <a:cs typeface="Open Sans"/>
              </a:rPr>
              <a:t> up the </a:t>
            </a:r>
            <a:r>
              <a:rPr lang="fr-FR" sz="3000" dirty="0" err="1">
                <a:latin typeface="Raleway" pitchFamily="2" charset="77"/>
                <a:ea typeface="Open Sans"/>
                <a:cs typeface="Open Sans"/>
              </a:rPr>
              <a:t>core</a:t>
            </a:r>
            <a:r>
              <a:rPr lang="fr-FR" sz="3000" dirty="0">
                <a:latin typeface="Raleway" pitchFamily="2" charset="77"/>
                <a:ea typeface="Open Sans"/>
                <a:cs typeface="Open Sans"/>
              </a:rPr>
              <a:t> </a:t>
            </a:r>
            <a:r>
              <a:rPr lang="fr-FR" sz="3000" dirty="0" err="1">
                <a:latin typeface="Raleway" pitchFamily="2" charset="77"/>
                <a:ea typeface="Open Sans"/>
                <a:cs typeface="Open Sans"/>
              </a:rPr>
              <a:t>capacities</a:t>
            </a:r>
            <a:r>
              <a:rPr lang="fr-FR" sz="3000" dirty="0">
                <a:latin typeface="Raleway" pitchFamily="2" charset="77"/>
                <a:ea typeface="Open Sans"/>
                <a:cs typeface="Open Sans"/>
              </a:rPr>
              <a:t> </a:t>
            </a:r>
            <a:r>
              <a:rPr lang="fr-FR" sz="3000" dirty="0" err="1">
                <a:latin typeface="Raleway" pitchFamily="2" charset="77"/>
                <a:ea typeface="Open Sans"/>
                <a:cs typeface="Open Sans"/>
              </a:rPr>
              <a:t>they</a:t>
            </a:r>
            <a:r>
              <a:rPr lang="fr-FR" sz="3000" dirty="0">
                <a:latin typeface="Raleway" pitchFamily="2" charset="77"/>
                <a:ea typeface="Open Sans"/>
                <a:cs typeface="Open Sans"/>
              </a:rPr>
              <a:t> </a:t>
            </a:r>
            <a:r>
              <a:rPr lang="fr-FR" sz="3000" dirty="0" err="1">
                <a:latin typeface="Raleway" pitchFamily="2" charset="77"/>
                <a:ea typeface="Open Sans"/>
                <a:cs typeface="Open Sans"/>
              </a:rPr>
              <a:t>need</a:t>
            </a:r>
            <a:r>
              <a:rPr lang="fr-FR" sz="3000" dirty="0">
                <a:latin typeface="Raleway" pitchFamily="2" charset="77"/>
                <a:ea typeface="Open Sans"/>
                <a:cs typeface="Open Sans"/>
              </a:rPr>
              <a:t> to </a:t>
            </a:r>
            <a:r>
              <a:rPr lang="fr-FR" sz="3000" dirty="0" err="1">
                <a:latin typeface="Raleway" pitchFamily="2" charset="77"/>
                <a:ea typeface="Open Sans"/>
                <a:cs typeface="Open Sans"/>
              </a:rPr>
              <a:t>be</a:t>
            </a:r>
            <a:r>
              <a:rPr lang="fr-FR" sz="3000" dirty="0">
                <a:latin typeface="Raleway" pitchFamily="2" charset="77"/>
                <a:ea typeface="Open Sans"/>
                <a:cs typeface="Open Sans"/>
              </a:rPr>
              <a:t> </a:t>
            </a:r>
            <a:r>
              <a:rPr lang="fr-FR" sz="3000" dirty="0" err="1">
                <a:latin typeface="Raleway" pitchFamily="2" charset="77"/>
                <a:ea typeface="Open Sans"/>
                <a:cs typeface="Open Sans"/>
              </a:rPr>
              <a:t>equal</a:t>
            </a:r>
            <a:r>
              <a:rPr lang="fr-FR" sz="3000" dirty="0">
                <a:latin typeface="Raleway" pitchFamily="2" charset="77"/>
                <a:ea typeface="Open Sans"/>
                <a:cs typeface="Open Sans"/>
              </a:rPr>
              <a:t> </a:t>
            </a:r>
            <a:r>
              <a:rPr lang="fr-FR" sz="3000" dirty="0" err="1">
                <a:latin typeface="Raleway" pitchFamily="2" charset="77"/>
                <a:ea typeface="Open Sans"/>
                <a:cs typeface="Open Sans"/>
              </a:rPr>
              <a:t>partners</a:t>
            </a:r>
            <a:r>
              <a:rPr lang="fr-FR" sz="3000" dirty="0">
                <a:latin typeface="Raleway" pitchFamily="2" charset="77"/>
                <a:ea typeface="Open Sans"/>
                <a:cs typeface="Open Sans"/>
              </a:rPr>
              <a:t> and, </a:t>
            </a:r>
            <a:r>
              <a:rPr lang="fr-FR" sz="3000" dirty="0" err="1">
                <a:latin typeface="Raleway" pitchFamily="2" charset="77"/>
                <a:ea typeface="Open Sans"/>
                <a:cs typeface="Open Sans"/>
              </a:rPr>
              <a:t>therefore</a:t>
            </a:r>
            <a:r>
              <a:rPr lang="fr-FR" sz="3000" dirty="0">
                <a:latin typeface="Raleway" pitchFamily="2" charset="77"/>
                <a:ea typeface="Open Sans"/>
                <a:cs typeface="Open Sans"/>
              </a:rPr>
              <a:t>, </a:t>
            </a:r>
            <a:r>
              <a:rPr lang="fr-FR" sz="3000" dirty="0" err="1">
                <a:latin typeface="Raleway" pitchFamily="2" charset="77"/>
                <a:ea typeface="Open Sans"/>
                <a:cs typeface="Open Sans"/>
              </a:rPr>
              <a:t>meaningfully</a:t>
            </a:r>
            <a:r>
              <a:rPr lang="fr-FR" sz="3000" dirty="0">
                <a:latin typeface="Raleway" pitchFamily="2" charset="77"/>
                <a:ea typeface="Open Sans"/>
                <a:cs typeface="Open Sans"/>
              </a:rPr>
              <a:t> </a:t>
            </a:r>
            <a:r>
              <a:rPr lang="fr-FR" sz="3000" dirty="0" err="1">
                <a:latin typeface="Raleway" pitchFamily="2" charset="77"/>
                <a:ea typeface="Open Sans"/>
                <a:cs typeface="Open Sans"/>
              </a:rPr>
              <a:t>participate</a:t>
            </a:r>
            <a:r>
              <a:rPr lang="fr-FR" sz="3000" dirty="0">
                <a:latin typeface="Raleway" pitchFamily="2" charset="77"/>
                <a:ea typeface="Open Sans"/>
                <a:cs typeface="Open Sans"/>
              </a:rPr>
              <a:t> and </a:t>
            </a:r>
            <a:r>
              <a:rPr lang="fr-FR" sz="3000" dirty="0" err="1">
                <a:latin typeface="Raleway" pitchFamily="2" charset="77"/>
                <a:ea typeface="Open Sans"/>
                <a:cs typeface="Open Sans"/>
              </a:rPr>
              <a:t>benefit</a:t>
            </a:r>
            <a:r>
              <a:rPr lang="fr-FR" sz="3000" dirty="0">
                <a:latin typeface="Raleway" pitchFamily="2" charset="77"/>
                <a:ea typeface="Open Sans"/>
                <a:cs typeface="Open Sans"/>
              </a:rPr>
              <a:t> </a:t>
            </a:r>
            <a:r>
              <a:rPr lang="fr-FR" sz="3000" dirty="0" err="1">
                <a:latin typeface="Raleway" pitchFamily="2" charset="77"/>
                <a:ea typeface="Open Sans"/>
                <a:cs typeface="Open Sans"/>
              </a:rPr>
              <a:t>from</a:t>
            </a:r>
            <a:r>
              <a:rPr lang="fr-FR" sz="3000" dirty="0">
                <a:latin typeface="Raleway" pitchFamily="2" charset="77"/>
                <a:ea typeface="Open Sans"/>
                <a:cs typeface="Open Sans"/>
              </a:rPr>
              <a:t> </a:t>
            </a:r>
            <a:r>
              <a:rPr lang="fr-FR" sz="3000" dirty="0" err="1">
                <a:latin typeface="Raleway" pitchFamily="2" charset="77"/>
                <a:ea typeface="Open Sans"/>
                <a:cs typeface="Open Sans"/>
              </a:rPr>
              <a:t>such</a:t>
            </a:r>
            <a:r>
              <a:rPr lang="fr-FR" sz="3000" dirty="0">
                <a:latin typeface="Raleway" pitchFamily="2" charset="77"/>
                <a:ea typeface="Open Sans"/>
                <a:cs typeface="Open Sans"/>
              </a:rPr>
              <a:t> collaboration in a </a:t>
            </a:r>
            <a:r>
              <a:rPr lang="fr-FR" sz="3000" dirty="0" err="1">
                <a:latin typeface="Raleway" pitchFamily="2" charset="77"/>
                <a:ea typeface="Open Sans"/>
                <a:cs typeface="Open Sans"/>
              </a:rPr>
              <a:t>manner</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sustainable</a:t>
            </a:r>
            <a:r>
              <a:rPr lang="fr-FR" sz="3000" dirty="0">
                <a:latin typeface="Raleway" pitchFamily="2" charset="77"/>
                <a:ea typeface="Open Sans"/>
                <a:cs typeface="Open Sans"/>
              </a:rPr>
              <a:t>.  </a:t>
            </a:r>
          </a:p>
          <a:p>
            <a:pPr>
              <a:spcBef>
                <a:spcPts val="600"/>
              </a:spcBef>
            </a:pPr>
            <a:r>
              <a:rPr lang="fr-FR" sz="3000" dirty="0">
                <a:latin typeface="Raleway" pitchFamily="2" charset="77"/>
                <a:ea typeface="Open Sans"/>
                <a:cs typeface="Open Sans"/>
              </a:rPr>
              <a:t>	This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why</a:t>
            </a:r>
            <a:r>
              <a:rPr lang="fr-FR" sz="3000" dirty="0">
                <a:latin typeface="Raleway" pitchFamily="2" charset="77"/>
                <a:ea typeface="Open Sans"/>
                <a:cs typeface="Open Sans"/>
              </a:rPr>
              <a:t> the network of </a:t>
            </a:r>
            <a:r>
              <a:rPr lang="fr-FR" sz="3000" dirty="0" err="1">
                <a:latin typeface="Raleway" pitchFamily="2" charset="77"/>
                <a:ea typeface="Open Sans"/>
                <a:cs typeface="Open Sans"/>
              </a:rPr>
              <a:t>fully</a:t>
            </a:r>
            <a:r>
              <a:rPr lang="fr-FR" sz="3000" dirty="0">
                <a:latin typeface="Raleway" pitchFamily="2" charset="77"/>
                <a:ea typeface="Open Sans"/>
                <a:cs typeface="Open Sans"/>
              </a:rPr>
              <a:t> </a:t>
            </a:r>
            <a:r>
              <a:rPr lang="fr-FR" sz="3000" dirty="0" err="1">
                <a:latin typeface="Raleway" pitchFamily="2" charset="77"/>
                <a:ea typeface="Open Sans"/>
                <a:cs typeface="Open Sans"/>
              </a:rPr>
              <a:t>functional</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data centers as </a:t>
            </a:r>
            <a:r>
              <a:rPr lang="fr-FR" sz="3000" dirty="0" err="1">
                <a:latin typeface="Raleway" pitchFamily="2" charset="77"/>
                <a:ea typeface="Open Sans"/>
                <a:cs typeface="Open Sans"/>
              </a:rPr>
              <a:t>envisioned</a:t>
            </a:r>
            <a:r>
              <a:rPr lang="fr-FR" sz="3000" dirty="0">
                <a:latin typeface="Raleway" pitchFamily="2" charset="77"/>
                <a:ea typeface="Open Sans"/>
                <a:cs typeface="Open Sans"/>
              </a:rPr>
              <a:t> by the FNDGS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critical</a:t>
            </a:r>
            <a:r>
              <a:rPr lang="fr-FR" sz="3000" dirty="0">
                <a:latin typeface="Raleway" pitchFamily="2" charset="77"/>
                <a:ea typeface="Open Sans"/>
                <a:cs typeface="Open Sans"/>
              </a:rPr>
              <a:t>. Simply put, </a:t>
            </a:r>
            <a:r>
              <a:rPr lang="fr-FR" sz="3000" dirty="0" err="1">
                <a:latin typeface="Raleway" pitchFamily="2" charset="77"/>
                <a:ea typeface="Open Sans"/>
                <a:cs typeface="Open Sans"/>
              </a:rPr>
              <a:t>we</a:t>
            </a:r>
            <a:r>
              <a:rPr lang="fr-FR" sz="3000" dirty="0">
                <a:latin typeface="Raleway" pitchFamily="2" charset="77"/>
                <a:ea typeface="Open Sans"/>
                <a:cs typeface="Open Sans"/>
              </a:rPr>
              <a:t> do not have </a:t>
            </a:r>
            <a:r>
              <a:rPr lang="fr-FR" sz="3000" dirty="0" err="1">
                <a:latin typeface="Raleway" pitchFamily="2" charset="77"/>
                <a:ea typeface="Open Sans"/>
                <a:cs typeface="Open Sans"/>
              </a:rPr>
              <a:t>yet</a:t>
            </a:r>
            <a:r>
              <a:rPr lang="fr-FR" sz="3000" dirty="0">
                <a:latin typeface="Raleway" pitchFamily="2" charset="77"/>
                <a:ea typeface="Open Sans"/>
                <a:cs typeface="Open Sans"/>
              </a:rPr>
              <a:t> the data </a:t>
            </a:r>
            <a:r>
              <a:rPr lang="fr-FR" sz="3000" dirty="0" err="1">
                <a:latin typeface="Raleway" pitchFamily="2" charset="77"/>
                <a:ea typeface="Open Sans"/>
                <a:cs typeface="Open Sans"/>
              </a:rPr>
              <a:t>capacity</a:t>
            </a:r>
            <a:r>
              <a:rPr lang="fr-FR" sz="3000" dirty="0">
                <a:latin typeface="Raleway" pitchFamily="2" charset="77"/>
                <a:ea typeface="Open Sans"/>
                <a:cs typeface="Open Sans"/>
              </a:rPr>
              <a:t> to </a:t>
            </a:r>
            <a:r>
              <a:rPr lang="fr-FR" sz="3000" dirty="0" err="1">
                <a:latin typeface="Raleway" pitchFamily="2" charset="77"/>
                <a:ea typeface="Open Sans"/>
                <a:cs typeface="Open Sans"/>
              </a:rPr>
              <a:t>partner</a:t>
            </a:r>
            <a:r>
              <a:rPr lang="fr-FR" sz="3000" dirty="0">
                <a:latin typeface="Raleway" pitchFamily="2" charset="77"/>
                <a:ea typeface="Open Sans"/>
                <a:cs typeface="Open Sans"/>
              </a:rPr>
              <a:t> </a:t>
            </a:r>
            <a:r>
              <a:rPr lang="fr-FR" sz="3000" dirty="0" err="1">
                <a:latin typeface="Raleway" pitchFamily="2" charset="77"/>
                <a:ea typeface="Open Sans"/>
                <a:cs typeface="Open Sans"/>
              </a:rPr>
              <a:t>effectively</a:t>
            </a:r>
            <a:r>
              <a:rPr lang="fr-FR" sz="3000" dirty="0">
                <a:latin typeface="Raleway" pitchFamily="2" charset="77"/>
                <a:ea typeface="Open Sans"/>
                <a:cs typeface="Open Sans"/>
              </a:rPr>
              <a:t>, </a:t>
            </a:r>
            <a:r>
              <a:rPr lang="fr-FR" sz="3000" dirty="0" err="1">
                <a:latin typeface="Raleway" pitchFamily="2" charset="77"/>
                <a:ea typeface="Open Sans"/>
                <a:cs typeface="Open Sans"/>
              </a:rPr>
              <a:t>which</a:t>
            </a:r>
            <a:r>
              <a:rPr lang="fr-FR" sz="3000" dirty="0">
                <a:latin typeface="Raleway" pitchFamily="2" charset="77"/>
                <a:ea typeface="Open Sans"/>
                <a:cs typeface="Open Sans"/>
              </a:rPr>
              <a:t> </a:t>
            </a:r>
            <a:r>
              <a:rPr lang="fr-FR" sz="3000" dirty="0" err="1">
                <a:latin typeface="Raleway" pitchFamily="2" charset="77"/>
                <a:ea typeface="Open Sans"/>
                <a:cs typeface="Open Sans"/>
              </a:rPr>
              <a:t>prevents</a:t>
            </a:r>
            <a:r>
              <a:rPr lang="fr-FR" sz="3000" dirty="0">
                <a:latin typeface="Raleway" pitchFamily="2" charset="77"/>
                <a:ea typeface="Open Sans"/>
                <a:cs typeface="Open Sans"/>
              </a:rPr>
              <a:t> us </a:t>
            </a:r>
            <a:r>
              <a:rPr lang="fr-FR" sz="3000" dirty="0" err="1">
                <a:latin typeface="Raleway" pitchFamily="2" charset="77"/>
                <a:ea typeface="Open Sans"/>
                <a:cs typeface="Open Sans"/>
              </a:rPr>
              <a:t>from</a:t>
            </a:r>
            <a:r>
              <a:rPr lang="fr-FR" sz="3000" dirty="0">
                <a:latin typeface="Raleway" pitchFamily="2" charset="77"/>
                <a:ea typeface="Open Sans"/>
                <a:cs typeface="Open Sans"/>
              </a:rPr>
              <a:t> </a:t>
            </a:r>
            <a:r>
              <a:rPr lang="fr-FR" sz="3000" dirty="0" err="1">
                <a:latin typeface="Raleway" pitchFamily="2" charset="77"/>
                <a:ea typeface="Open Sans"/>
                <a:cs typeface="Open Sans"/>
              </a:rPr>
              <a:t>participating</a:t>
            </a:r>
            <a:r>
              <a:rPr lang="fr-FR" sz="3000" dirty="0">
                <a:latin typeface="Raleway" pitchFamily="2" charset="77"/>
                <a:ea typeface="Open Sans"/>
                <a:cs typeface="Open Sans"/>
              </a:rPr>
              <a:t>, </a:t>
            </a:r>
            <a:r>
              <a:rPr lang="fr-FR" sz="3000" dirty="0" err="1">
                <a:latin typeface="Raleway" pitchFamily="2" charset="77"/>
                <a:ea typeface="Open Sans"/>
                <a:cs typeface="Open Sans"/>
              </a:rPr>
              <a:t>contributing</a:t>
            </a:r>
            <a:r>
              <a:rPr lang="fr-FR" sz="3000" dirty="0">
                <a:latin typeface="Raleway" pitchFamily="2" charset="77"/>
                <a:ea typeface="Open Sans"/>
                <a:cs typeface="Open Sans"/>
              </a:rPr>
              <a:t> to and </a:t>
            </a:r>
            <a:r>
              <a:rPr lang="fr-FR" sz="3000" dirty="0" err="1">
                <a:latin typeface="Raleway" pitchFamily="2" charset="77"/>
                <a:ea typeface="Open Sans"/>
                <a:cs typeface="Open Sans"/>
              </a:rPr>
              <a:t>benefiting</a:t>
            </a:r>
            <a:r>
              <a:rPr lang="fr-FR" sz="3000" dirty="0">
                <a:latin typeface="Raleway" pitchFamily="2" charset="77"/>
                <a:ea typeface="Open Sans"/>
                <a:cs typeface="Open Sans"/>
              </a:rPr>
              <a:t> </a:t>
            </a:r>
            <a:r>
              <a:rPr lang="fr-FR" sz="3000" dirty="0" err="1">
                <a:latin typeface="Raleway" pitchFamily="2" charset="77"/>
                <a:ea typeface="Open Sans"/>
                <a:cs typeface="Open Sans"/>
              </a:rPr>
              <a:t>from</a:t>
            </a:r>
            <a:r>
              <a:rPr lang="fr-FR" sz="3000" dirty="0">
                <a:latin typeface="Raleway" pitchFamily="2" charset="77"/>
                <a:ea typeface="Open Sans"/>
                <a:cs typeface="Open Sans"/>
              </a:rPr>
              <a:t> collaboration in </a:t>
            </a:r>
            <a:r>
              <a:rPr lang="fr-FR" sz="3000" dirty="0" err="1">
                <a:latin typeface="Raleway" pitchFamily="2" charset="77"/>
                <a:ea typeface="Open Sans"/>
                <a:cs typeface="Open Sans"/>
              </a:rPr>
              <a:t>various</a:t>
            </a:r>
            <a:r>
              <a:rPr lang="fr-FR" sz="3000" dirty="0">
                <a:latin typeface="Raleway" pitchFamily="2" charset="77"/>
                <a:ea typeface="Open Sans"/>
                <a:cs typeface="Open Sans"/>
              </a:rPr>
              <a:t> </a:t>
            </a:r>
            <a:r>
              <a:rPr lang="fr-FR" sz="3000" dirty="0" err="1">
                <a:latin typeface="Raleway" pitchFamily="2" charset="77"/>
                <a:ea typeface="Open Sans"/>
                <a:cs typeface="Open Sans"/>
              </a:rPr>
              <a:t>sectors</a:t>
            </a:r>
            <a:r>
              <a:rPr lang="fr-FR" sz="3000" dirty="0">
                <a:latin typeface="Raleway" pitchFamily="2" charset="77"/>
                <a:ea typeface="Open Sans"/>
                <a:cs typeface="Open Sans"/>
              </a:rPr>
              <a:t>, </a:t>
            </a:r>
            <a:r>
              <a:rPr lang="fr-FR" sz="3000" dirty="0" err="1">
                <a:latin typeface="Raleway" pitchFamily="2" charset="77"/>
                <a:ea typeface="Open Sans"/>
                <a:cs typeface="Open Sans"/>
              </a:rPr>
              <a:t>including</a:t>
            </a:r>
            <a:r>
              <a:rPr lang="fr-FR" sz="3000" dirty="0">
                <a:latin typeface="Raleway" pitchFamily="2" charset="77"/>
                <a:ea typeface="Open Sans"/>
                <a:cs typeface="Open Sans"/>
              </a:rPr>
              <a:t> </a:t>
            </a:r>
            <a:r>
              <a:rPr lang="fr-FR" sz="3000" dirty="0" err="1">
                <a:latin typeface="Raleway" pitchFamily="2" charset="77"/>
                <a:ea typeface="Open Sans"/>
                <a:cs typeface="Open Sans"/>
              </a:rPr>
              <a:t>with</a:t>
            </a:r>
            <a:r>
              <a:rPr lang="fr-FR" sz="3000" dirty="0">
                <a:latin typeface="Raleway" pitchFamily="2" charset="77"/>
                <a:ea typeface="Open Sans"/>
                <a:cs typeface="Open Sans"/>
              </a:rPr>
              <a:t> respect to </a:t>
            </a:r>
            <a:r>
              <a:rPr lang="fr-FR" sz="3000" dirty="0" err="1">
                <a:latin typeface="Raleway" pitchFamily="2" charset="77"/>
                <a:ea typeface="Open Sans"/>
                <a:cs typeface="Open Sans"/>
              </a:rPr>
              <a:t>implementing</a:t>
            </a:r>
            <a:r>
              <a:rPr lang="fr-FR" sz="3000" dirty="0">
                <a:latin typeface="Raleway" pitchFamily="2" charset="77"/>
                <a:ea typeface="Open Sans"/>
                <a:cs typeface="Open Sans"/>
              </a:rPr>
              <a:t> OCAP and/or </a:t>
            </a:r>
            <a:r>
              <a:rPr lang="fr-FR" sz="3000" dirty="0" err="1">
                <a:latin typeface="Raleway" pitchFamily="2" charset="77"/>
                <a:ea typeface="Open Sans"/>
                <a:cs typeface="Open Sans"/>
              </a:rPr>
              <a:t>ensuring</a:t>
            </a:r>
            <a:r>
              <a:rPr lang="fr-FR" sz="3000" dirty="0">
                <a:latin typeface="Raleway" pitchFamily="2" charset="77"/>
                <a:ea typeface="Open Sans"/>
                <a:cs typeface="Open Sans"/>
              </a:rPr>
              <a:t> the protection of </a:t>
            </a:r>
            <a:r>
              <a:rPr lang="fr-FR" sz="3000" dirty="0" err="1">
                <a:latin typeface="Raleway" pitchFamily="2" charset="77"/>
                <a:ea typeface="Open Sans"/>
                <a:cs typeface="Open Sans"/>
              </a:rPr>
              <a:t>Indigenous</a:t>
            </a:r>
            <a:r>
              <a:rPr lang="fr-FR" sz="3000" dirty="0">
                <a:latin typeface="Raleway" pitchFamily="2" charset="77"/>
                <a:ea typeface="Open Sans"/>
                <a:cs typeface="Open Sans"/>
              </a:rPr>
              <a:t> information. </a:t>
            </a:r>
            <a:r>
              <a:rPr lang="fr-FR" sz="3000" dirty="0" err="1">
                <a:latin typeface="Raleway" pitchFamily="2" charset="77"/>
                <a:ea typeface="Open Sans"/>
                <a:cs typeface="Open Sans"/>
              </a:rPr>
              <a:t>We</a:t>
            </a:r>
            <a:r>
              <a:rPr lang="fr-FR" sz="3000" dirty="0">
                <a:latin typeface="Raleway" pitchFamily="2" charset="77"/>
                <a:ea typeface="Open Sans"/>
                <a:cs typeface="Open Sans"/>
              </a:rPr>
              <a:t> </a:t>
            </a:r>
            <a:r>
              <a:rPr lang="fr-FR" sz="3000" dirty="0" err="1">
                <a:latin typeface="Raleway" pitchFamily="2" charset="77"/>
                <a:ea typeface="Open Sans"/>
                <a:cs typeface="Open Sans"/>
              </a:rPr>
              <a:t>need</a:t>
            </a:r>
            <a:r>
              <a:rPr lang="fr-FR" sz="3000" dirty="0">
                <a:latin typeface="Raleway" pitchFamily="2" charset="77"/>
                <a:ea typeface="Open Sans"/>
                <a:cs typeface="Open Sans"/>
              </a:rPr>
              <a:t> to </a:t>
            </a:r>
            <a:r>
              <a:rPr lang="fr-FR" sz="3000" dirty="0" err="1">
                <a:latin typeface="Raleway" pitchFamily="2" charset="77"/>
                <a:ea typeface="Open Sans"/>
                <a:cs typeface="Open Sans"/>
              </a:rPr>
              <a:t>build</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up, over time. And </a:t>
            </a:r>
            <a:r>
              <a:rPr lang="fr-FR" sz="3000" dirty="0" err="1">
                <a:latin typeface="Raleway" pitchFamily="2" charset="77"/>
                <a:ea typeface="Open Sans"/>
                <a:cs typeface="Open Sans"/>
              </a:rPr>
              <a:t>that’s</a:t>
            </a:r>
            <a:r>
              <a:rPr lang="fr-FR" sz="3000" dirty="0">
                <a:latin typeface="Raleway" pitchFamily="2" charset="77"/>
                <a:ea typeface="Open Sans"/>
                <a:cs typeface="Open Sans"/>
              </a:rPr>
              <a:t> </a:t>
            </a:r>
            <a:r>
              <a:rPr lang="fr-FR" sz="3000" dirty="0" err="1">
                <a:latin typeface="Raleway" pitchFamily="2" charset="77"/>
                <a:ea typeface="Open Sans"/>
                <a:cs typeface="Open Sans"/>
              </a:rPr>
              <a:t>what</a:t>
            </a:r>
            <a:r>
              <a:rPr lang="fr-FR" sz="3000" dirty="0">
                <a:latin typeface="Raleway" pitchFamily="2" charset="77"/>
                <a:ea typeface="Open Sans"/>
                <a:cs typeface="Open Sans"/>
              </a:rPr>
              <a:t> </a:t>
            </a:r>
            <a:r>
              <a:rPr lang="fr-FR" sz="3000" dirty="0" err="1">
                <a:latin typeface="Raleway" pitchFamily="2" charset="77"/>
                <a:ea typeface="Open Sans"/>
                <a:cs typeface="Open Sans"/>
              </a:rPr>
              <a:t>we</a:t>
            </a:r>
            <a:r>
              <a:rPr lang="fr-FR" sz="3000" dirty="0">
                <a:latin typeface="Raleway" pitchFamily="2" charset="77"/>
                <a:ea typeface="Open Sans"/>
                <a:cs typeface="Open Sans"/>
              </a:rPr>
              <a:t> are in the process of </a:t>
            </a:r>
            <a:r>
              <a:rPr lang="fr-FR" sz="3000" dirty="0" err="1">
                <a:latin typeface="Raleway" pitchFamily="2" charset="77"/>
                <a:ea typeface="Open Sans"/>
                <a:cs typeface="Open Sans"/>
              </a:rPr>
              <a:t>doing</a:t>
            </a:r>
            <a:r>
              <a:rPr lang="fr-FR" sz="3000" dirty="0">
                <a:latin typeface="Raleway" pitchFamily="2" charset="77"/>
                <a:ea typeface="Open Sans"/>
                <a:cs typeface="Open Sans"/>
              </a:rPr>
              <a:t>. </a:t>
            </a:r>
          </a:p>
          <a:p>
            <a:pPr>
              <a:spcBef>
                <a:spcPts val="600"/>
              </a:spcBef>
            </a:pPr>
            <a:r>
              <a:rPr lang="fr-FR" sz="3000" dirty="0">
                <a:latin typeface="Raleway" pitchFamily="2" charset="77"/>
                <a:ea typeface="Open Sans"/>
                <a:cs typeface="Open Sans"/>
              </a:rPr>
              <a:t>	Our </a:t>
            </a:r>
            <a:r>
              <a:rPr lang="fr-FR" sz="3000" dirty="0" err="1">
                <a:latin typeface="Raleway" pitchFamily="2" charset="77"/>
                <a:ea typeface="Open Sans"/>
                <a:cs typeface="Open Sans"/>
              </a:rPr>
              <a:t>advice</a:t>
            </a:r>
            <a:r>
              <a:rPr lang="fr-FR" sz="3000" dirty="0">
                <a:latin typeface="Raleway" pitchFamily="2" charset="77"/>
                <a:ea typeface="Open Sans"/>
                <a:cs typeface="Open Sans"/>
              </a:rPr>
              <a:t>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you</a:t>
            </a:r>
            <a:r>
              <a:rPr lang="fr-FR" sz="3000" dirty="0">
                <a:latin typeface="Raleway" pitchFamily="2" charset="77"/>
                <a:ea typeface="Open Sans"/>
                <a:cs typeface="Open Sans"/>
              </a:rPr>
              <a:t> engage </a:t>
            </a:r>
            <a:r>
              <a:rPr lang="fr-FR" sz="3000" dirty="0" err="1">
                <a:latin typeface="Raleway" pitchFamily="2" charset="77"/>
                <a:ea typeface="Open Sans"/>
                <a:cs typeface="Open Sans"/>
              </a:rPr>
              <a:t>your</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data champion team to </a:t>
            </a:r>
            <a:r>
              <a:rPr lang="fr-FR" sz="3000" dirty="0" err="1">
                <a:latin typeface="Raleway" pitchFamily="2" charset="77"/>
                <a:ea typeface="Open Sans"/>
                <a:cs typeface="Open Sans"/>
              </a:rPr>
              <a:t>identify</a:t>
            </a:r>
            <a:r>
              <a:rPr lang="fr-FR" sz="3000" dirty="0">
                <a:latin typeface="Raleway" pitchFamily="2" charset="77"/>
                <a:ea typeface="Open Sans"/>
                <a:cs typeface="Open Sans"/>
              </a:rPr>
              <a:t> </a:t>
            </a:r>
            <a:r>
              <a:rPr lang="fr-FR" sz="3000" dirty="0" err="1">
                <a:latin typeface="Raleway" pitchFamily="2" charset="77"/>
                <a:ea typeface="Open Sans"/>
                <a:cs typeface="Open Sans"/>
              </a:rPr>
              <a:t>with</a:t>
            </a:r>
            <a:r>
              <a:rPr lang="fr-FR" sz="3000" dirty="0">
                <a:latin typeface="Raleway" pitchFamily="2" charset="77"/>
                <a:ea typeface="Open Sans"/>
                <a:cs typeface="Open Sans"/>
              </a:rPr>
              <a:t> </a:t>
            </a:r>
            <a:r>
              <a:rPr lang="fr-FR" sz="3000" dirty="0" err="1">
                <a:latin typeface="Raleway" pitchFamily="2" charset="77"/>
                <a:ea typeface="Open Sans"/>
                <a:cs typeface="Open Sans"/>
              </a:rPr>
              <a:t>them</a:t>
            </a:r>
            <a:r>
              <a:rPr lang="fr-FR" sz="3000" dirty="0">
                <a:latin typeface="Raleway" pitchFamily="2" charset="77"/>
                <a:ea typeface="Open Sans"/>
                <a:cs typeface="Open Sans"/>
              </a:rPr>
              <a:t> the </a:t>
            </a:r>
            <a:r>
              <a:rPr lang="fr-FR" sz="3000" dirty="0" err="1">
                <a:latin typeface="Raleway" pitchFamily="2" charset="77"/>
                <a:ea typeface="Open Sans"/>
                <a:cs typeface="Open Sans"/>
              </a:rPr>
              <a:t>priority</a:t>
            </a:r>
            <a:r>
              <a:rPr lang="fr-FR" sz="3000" dirty="0">
                <a:latin typeface="Raleway" pitchFamily="2" charset="77"/>
                <a:ea typeface="Open Sans"/>
                <a:cs typeface="Open Sans"/>
              </a:rPr>
              <a:t> areas </a:t>
            </a:r>
            <a:r>
              <a:rPr lang="fr-FR" sz="3000" dirty="0" err="1">
                <a:latin typeface="Raleway" pitchFamily="2" charset="77"/>
                <a:ea typeface="Open Sans"/>
                <a:cs typeface="Open Sans"/>
              </a:rPr>
              <a:t>where</a:t>
            </a:r>
            <a:r>
              <a:rPr lang="fr-FR" sz="3000" dirty="0">
                <a:latin typeface="Raleway" pitchFamily="2" charset="77"/>
                <a:ea typeface="Open Sans"/>
                <a:cs typeface="Open Sans"/>
              </a:rPr>
              <a:t> </a:t>
            </a:r>
            <a:r>
              <a:rPr lang="fr-FR" sz="3000" dirty="0" err="1">
                <a:latin typeface="Raleway" pitchFamily="2" charset="77"/>
                <a:ea typeface="Open Sans"/>
                <a:cs typeface="Open Sans"/>
              </a:rPr>
              <a:t>capacities</a:t>
            </a:r>
            <a:r>
              <a:rPr lang="fr-FR" sz="3000" dirty="0">
                <a:latin typeface="Raleway" pitchFamily="2" charset="77"/>
                <a:ea typeface="Open Sans"/>
                <a:cs typeface="Open Sans"/>
              </a:rPr>
              <a:t> </a:t>
            </a:r>
            <a:r>
              <a:rPr lang="fr-FR" sz="3000" dirty="0" err="1">
                <a:latin typeface="Raleway" pitchFamily="2" charset="77"/>
                <a:ea typeface="Open Sans"/>
                <a:cs typeface="Open Sans"/>
              </a:rPr>
              <a:t>should</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a:t>
            </a:r>
            <a:r>
              <a:rPr lang="fr-FR" sz="3000" dirty="0" err="1">
                <a:latin typeface="Raleway" pitchFamily="2" charset="77"/>
                <a:ea typeface="Open Sans"/>
                <a:cs typeface="Open Sans"/>
              </a:rPr>
              <a:t>built</a:t>
            </a:r>
            <a:r>
              <a:rPr lang="fr-FR" sz="3000" dirty="0">
                <a:latin typeface="Raleway" pitchFamily="2" charset="77"/>
                <a:ea typeface="Open Sans"/>
                <a:cs typeface="Open Sans"/>
              </a:rPr>
              <a:t>. This </a:t>
            </a:r>
            <a:r>
              <a:rPr lang="fr-FR" sz="3000" dirty="0" err="1">
                <a:latin typeface="Raleway" pitchFamily="2" charset="77"/>
                <a:ea typeface="Open Sans"/>
                <a:cs typeface="Open Sans"/>
              </a:rPr>
              <a:t>is</a:t>
            </a:r>
            <a:r>
              <a:rPr lang="fr-FR" sz="3000" dirty="0">
                <a:latin typeface="Raleway" pitchFamily="2" charset="77"/>
                <a:ea typeface="Open Sans"/>
                <a:cs typeface="Open Sans"/>
              </a:rPr>
              <a:t> about </a:t>
            </a:r>
            <a:r>
              <a:rPr lang="fr-FR" sz="3000" dirty="0" err="1">
                <a:latin typeface="Raleway" pitchFamily="2" charset="77"/>
                <a:ea typeface="Open Sans"/>
                <a:cs typeface="Open Sans"/>
              </a:rPr>
              <a:t>taking</a:t>
            </a:r>
            <a:r>
              <a:rPr lang="fr-FR" sz="3000" dirty="0">
                <a:latin typeface="Raleway" pitchFamily="2" charset="77"/>
                <a:ea typeface="Open Sans"/>
                <a:cs typeface="Open Sans"/>
              </a:rPr>
              <a:t> </a:t>
            </a:r>
            <a:r>
              <a:rPr lang="fr-FR" sz="3000" dirty="0" err="1">
                <a:latin typeface="Raleway" pitchFamily="2" charset="77"/>
                <a:ea typeface="Open Sans"/>
                <a:cs typeface="Open Sans"/>
              </a:rPr>
              <a:t>ownership</a:t>
            </a:r>
            <a:r>
              <a:rPr lang="fr-FR" sz="3000" dirty="0">
                <a:latin typeface="Raleway" pitchFamily="2" charset="77"/>
                <a:ea typeface="Open Sans"/>
                <a:cs typeface="Open Sans"/>
              </a:rPr>
              <a:t> for </a:t>
            </a:r>
            <a:r>
              <a:rPr lang="fr-FR" sz="3000" dirty="0" err="1">
                <a:latin typeface="Raleway" pitchFamily="2" charset="77"/>
                <a:ea typeface="Open Sans"/>
                <a:cs typeface="Open Sans"/>
              </a:rPr>
              <a:t>shaping</a:t>
            </a:r>
            <a:r>
              <a:rPr lang="fr-FR" sz="3000" dirty="0">
                <a:latin typeface="Raleway" pitchFamily="2" charset="77"/>
                <a:ea typeface="Open Sans"/>
                <a:cs typeface="Open Sans"/>
              </a:rPr>
              <a:t> and forming </a:t>
            </a:r>
            <a:r>
              <a:rPr lang="fr-FR" sz="3000" dirty="0" err="1">
                <a:latin typeface="Raleway" pitchFamily="2" charset="77"/>
                <a:ea typeface="Open Sans"/>
                <a:cs typeface="Open Sans"/>
              </a:rPr>
              <a:t>your</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center.</a:t>
            </a:r>
          </a:p>
          <a:p>
            <a:endParaRPr lang="en-CA" sz="4000" dirty="0">
              <a:latin typeface="Open Sans"/>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31740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5</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marL="0" indent="0" algn="l">
              <a:buNone/>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Work context: Inuit Population of Nunavik. I am interested in data sovereignty and how we could support implementation of change in vision, especially for Surveillance data of pop Health, including determinants of health and not only infectious diseases. </a:t>
            </a:r>
            <a:endParaRPr lang="en-US" sz="4400" b="1" dirty="0">
              <a:latin typeface="Open Sans"/>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341500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spcBef>
                <a:spcPts val="600"/>
              </a:spcBef>
            </a:pPr>
            <a:r>
              <a:rPr lang="fr-FR" sz="3000" dirty="0">
                <a:latin typeface="Raleway" pitchFamily="2" charset="77"/>
                <a:ea typeface="Open Sans"/>
                <a:cs typeface="Open Sans"/>
              </a:rPr>
              <a:t>	The Inuit are </a:t>
            </a:r>
            <a:r>
              <a:rPr lang="fr-FR" sz="3000" dirty="0" err="1">
                <a:latin typeface="Raleway" pitchFamily="2" charset="77"/>
                <a:ea typeface="Open Sans"/>
                <a:cs typeface="Open Sans"/>
              </a:rPr>
              <a:t>developing</a:t>
            </a:r>
            <a:r>
              <a:rPr lang="fr-FR" sz="3000" dirty="0">
                <a:latin typeface="Raleway" pitchFamily="2" charset="77"/>
                <a:ea typeface="Open Sans"/>
                <a:cs typeface="Open Sans"/>
              </a:rPr>
              <a:t>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a:t>
            </a:r>
            <a:r>
              <a:rPr lang="fr-FR" sz="3000" dirty="0" err="1">
                <a:latin typeface="Raleway" pitchFamily="2" charset="77"/>
                <a:ea typeface="Open Sans"/>
                <a:cs typeface="Open Sans"/>
              </a:rPr>
              <a:t>own</a:t>
            </a:r>
            <a:r>
              <a:rPr lang="fr-FR" sz="3000" dirty="0">
                <a:latin typeface="Raleway" pitchFamily="2" charset="77"/>
                <a:ea typeface="Open Sans"/>
                <a:cs typeface="Open Sans"/>
              </a:rPr>
              <a:t> unique </a:t>
            </a:r>
            <a:r>
              <a:rPr lang="fr-FR" sz="3000" dirty="0" err="1">
                <a:latin typeface="Raleway" pitchFamily="2" charset="77"/>
                <a:ea typeface="Open Sans"/>
                <a:cs typeface="Open Sans"/>
              </a:rPr>
              <a:t>strategy</a:t>
            </a:r>
            <a:r>
              <a:rPr lang="fr-FR" sz="3000" dirty="0">
                <a:latin typeface="Raleway" pitchFamily="2" charset="77"/>
                <a:ea typeface="Open Sans"/>
                <a:cs typeface="Open Sans"/>
              </a:rPr>
              <a:t> for data </a:t>
            </a:r>
            <a:r>
              <a:rPr lang="fr-FR" sz="3000" dirty="0" err="1">
                <a:latin typeface="Raleway" pitchFamily="2" charset="77"/>
                <a:ea typeface="Open Sans"/>
                <a:cs typeface="Open Sans"/>
              </a:rPr>
              <a:t>governance</a:t>
            </a:r>
            <a:r>
              <a:rPr lang="fr-FR" sz="3000" dirty="0">
                <a:latin typeface="Raleway" pitchFamily="2" charset="77"/>
                <a:ea typeface="Open Sans"/>
                <a:cs typeface="Open Sans"/>
              </a:rPr>
              <a:t>. The data champion team at FNIGC met </a:t>
            </a:r>
            <a:r>
              <a:rPr lang="fr-FR" sz="3000" dirty="0" err="1">
                <a:latin typeface="Raleway" pitchFamily="2" charset="77"/>
                <a:ea typeface="Open Sans"/>
                <a:cs typeface="Open Sans"/>
              </a:rPr>
              <a:t>with</a:t>
            </a:r>
            <a:r>
              <a:rPr lang="fr-FR" sz="3000" dirty="0">
                <a:latin typeface="Raleway" pitchFamily="2" charset="77"/>
                <a:ea typeface="Open Sans"/>
                <a:cs typeface="Open Sans"/>
              </a:rPr>
              <a:t> the Inuit team </a:t>
            </a:r>
            <a:r>
              <a:rPr lang="fr-FR" sz="3000" dirty="0" err="1">
                <a:latin typeface="Raleway" pitchFamily="2" charset="77"/>
                <a:ea typeface="Open Sans"/>
                <a:cs typeface="Open Sans"/>
              </a:rPr>
              <a:t>working</a:t>
            </a:r>
            <a:r>
              <a:rPr lang="fr-FR" sz="3000" dirty="0">
                <a:latin typeface="Raleway" pitchFamily="2" charset="77"/>
                <a:ea typeface="Open Sans"/>
                <a:cs typeface="Open Sans"/>
              </a:rPr>
              <a:t> on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ITK a few times (2022-23 </a:t>
            </a:r>
            <a:r>
              <a:rPr lang="fr-FR" sz="3000" dirty="0" err="1">
                <a:latin typeface="Raleway" pitchFamily="2" charset="77"/>
                <a:ea typeface="Open Sans"/>
                <a:cs typeface="Open Sans"/>
              </a:rPr>
              <a:t>timeframe</a:t>
            </a:r>
            <a:r>
              <a:rPr lang="fr-FR" sz="3000" dirty="0">
                <a:latin typeface="Raleway" pitchFamily="2" charset="77"/>
                <a:ea typeface="Open Sans"/>
                <a:cs typeface="Open Sans"/>
              </a:rPr>
              <a:t>), </a:t>
            </a:r>
            <a:r>
              <a:rPr lang="fr-FR" sz="3000" dirty="0" err="1">
                <a:latin typeface="Raleway" pitchFamily="2" charset="77"/>
                <a:ea typeface="Open Sans"/>
                <a:cs typeface="Open Sans"/>
              </a:rPr>
              <a:t>explaining</a:t>
            </a:r>
            <a:r>
              <a:rPr lang="fr-FR" sz="3000" dirty="0">
                <a:latin typeface="Raleway" pitchFamily="2" charset="77"/>
                <a:ea typeface="Open Sans"/>
                <a:cs typeface="Open Sans"/>
              </a:rPr>
              <a:t> </a:t>
            </a:r>
            <a:r>
              <a:rPr lang="fr-FR" sz="3000" dirty="0" err="1">
                <a:latin typeface="Raleway" pitchFamily="2" charset="77"/>
                <a:ea typeface="Open Sans"/>
                <a:cs typeface="Open Sans"/>
              </a:rPr>
              <a:t>our</a:t>
            </a:r>
            <a:r>
              <a:rPr lang="fr-FR" sz="3000" dirty="0">
                <a:latin typeface="Raleway" pitchFamily="2" charset="77"/>
                <a:ea typeface="Open Sans"/>
                <a:cs typeface="Open Sans"/>
              </a:rPr>
              <a:t> process and how </a:t>
            </a:r>
            <a:r>
              <a:rPr lang="fr-FR" sz="3000" dirty="0" err="1">
                <a:latin typeface="Raleway" pitchFamily="2" charset="77"/>
                <a:ea typeface="Open Sans"/>
                <a:cs typeface="Open Sans"/>
              </a:rPr>
              <a:t>we</a:t>
            </a:r>
            <a:r>
              <a:rPr lang="fr-FR" sz="3000" dirty="0">
                <a:latin typeface="Raleway" pitchFamily="2" charset="77"/>
                <a:ea typeface="Open Sans"/>
                <a:cs typeface="Open Sans"/>
              </a:rPr>
              <a:t> </a:t>
            </a:r>
            <a:r>
              <a:rPr lang="fr-FR" sz="3000" dirty="0" err="1">
                <a:latin typeface="Raleway" pitchFamily="2" charset="77"/>
                <a:ea typeface="Open Sans"/>
                <a:cs typeface="Open Sans"/>
              </a:rPr>
              <a:t>developed</a:t>
            </a:r>
            <a:r>
              <a:rPr lang="fr-FR" sz="3000" dirty="0">
                <a:latin typeface="Raleway" pitchFamily="2" charset="77"/>
                <a:ea typeface="Open Sans"/>
                <a:cs typeface="Open Sans"/>
              </a:rPr>
              <a:t> the First Nations Data </a:t>
            </a:r>
            <a:r>
              <a:rPr lang="fr-FR" sz="3000" dirty="0" err="1">
                <a:latin typeface="Raleway" pitchFamily="2" charset="77"/>
                <a:ea typeface="Open Sans"/>
                <a:cs typeface="Open Sans"/>
              </a:rPr>
              <a:t>Governance</a:t>
            </a:r>
            <a:r>
              <a:rPr lang="fr-FR" sz="3000" dirty="0">
                <a:latin typeface="Raleway" pitchFamily="2" charset="77"/>
                <a:ea typeface="Open Sans"/>
                <a:cs typeface="Open Sans"/>
              </a:rPr>
              <a:t> </a:t>
            </a:r>
            <a:r>
              <a:rPr lang="fr-FR" sz="3000" dirty="0" err="1">
                <a:latin typeface="Raleway" pitchFamily="2" charset="77"/>
                <a:ea typeface="Open Sans"/>
                <a:cs typeface="Open Sans"/>
              </a:rPr>
              <a:t>Strategy</a:t>
            </a:r>
            <a:r>
              <a:rPr lang="fr-FR" sz="3000" dirty="0">
                <a:latin typeface="Raleway" pitchFamily="2" charset="77"/>
                <a:ea typeface="Open Sans"/>
                <a:cs typeface="Open Sans"/>
              </a:rPr>
              <a:t> (the FNDGS). </a:t>
            </a:r>
            <a:r>
              <a:rPr lang="fr-FR" sz="3000" dirty="0" err="1">
                <a:latin typeface="Raleway" pitchFamily="2" charset="77"/>
                <a:ea typeface="Open Sans"/>
                <a:cs typeface="Open Sans"/>
              </a:rPr>
              <a:t>Capacity</a:t>
            </a:r>
            <a:r>
              <a:rPr lang="fr-FR" sz="3000" dirty="0">
                <a:latin typeface="Raleway" pitchFamily="2" charset="77"/>
                <a:ea typeface="Open Sans"/>
                <a:cs typeface="Open Sans"/>
              </a:rPr>
              <a:t> building </a:t>
            </a:r>
            <a:r>
              <a:rPr lang="fr-FR" sz="3000" dirty="0" err="1">
                <a:latin typeface="Raleway" pitchFamily="2" charset="77"/>
                <a:ea typeface="Open Sans"/>
                <a:cs typeface="Open Sans"/>
              </a:rPr>
              <a:t>is</a:t>
            </a:r>
            <a:r>
              <a:rPr lang="fr-FR" sz="3000" dirty="0">
                <a:latin typeface="Raleway" pitchFamily="2" charset="77"/>
                <a:ea typeface="Open Sans"/>
                <a:cs typeface="Open Sans"/>
              </a:rPr>
              <a:t> </a:t>
            </a:r>
            <a:r>
              <a:rPr lang="fr-FR" sz="3000" dirty="0" err="1">
                <a:latin typeface="Raleway" pitchFamily="2" charset="77"/>
                <a:ea typeface="Open Sans"/>
                <a:cs typeface="Open Sans"/>
              </a:rPr>
              <a:t>something</a:t>
            </a:r>
            <a:r>
              <a:rPr lang="fr-FR" sz="3000" dirty="0">
                <a:latin typeface="Raleway" pitchFamily="2" charset="77"/>
                <a:ea typeface="Open Sans"/>
                <a:cs typeface="Open Sans"/>
              </a:rPr>
              <a:t> </a:t>
            </a:r>
            <a:r>
              <a:rPr lang="fr-FR" sz="3000" dirty="0" err="1">
                <a:latin typeface="Raleway" pitchFamily="2" charset="77"/>
                <a:ea typeface="Open Sans"/>
                <a:cs typeface="Open Sans"/>
              </a:rPr>
              <a:t>we</a:t>
            </a:r>
            <a:r>
              <a:rPr lang="fr-FR" sz="3000" dirty="0">
                <a:latin typeface="Raleway" pitchFamily="2" charset="77"/>
                <a:ea typeface="Open Sans"/>
                <a:cs typeface="Open Sans"/>
              </a:rPr>
              <a:t> all </a:t>
            </a:r>
            <a:r>
              <a:rPr lang="fr-FR" sz="3000" dirty="0" err="1">
                <a:latin typeface="Raleway" pitchFamily="2" charset="77"/>
                <a:ea typeface="Open Sans"/>
                <a:cs typeface="Open Sans"/>
              </a:rPr>
              <a:t>need</a:t>
            </a:r>
            <a:r>
              <a:rPr lang="fr-FR" sz="3000" dirty="0">
                <a:latin typeface="Raleway" pitchFamily="2" charset="77"/>
                <a:ea typeface="Open Sans"/>
                <a:cs typeface="Open Sans"/>
              </a:rPr>
              <a:t> to do; the Inuit are no </a:t>
            </a:r>
            <a:r>
              <a:rPr lang="fr-FR" sz="3000" dirty="0" err="1">
                <a:latin typeface="Raleway" pitchFamily="2" charset="77"/>
                <a:ea typeface="Open Sans"/>
                <a:cs typeface="Open Sans"/>
              </a:rPr>
              <a:t>different</a:t>
            </a:r>
            <a:r>
              <a:rPr lang="fr-FR" sz="3000" dirty="0">
                <a:latin typeface="Raleway" pitchFamily="2" charset="77"/>
                <a:ea typeface="Open Sans"/>
                <a:cs typeface="Open Sans"/>
              </a:rPr>
              <a:t> </a:t>
            </a:r>
            <a:r>
              <a:rPr lang="fr-FR" sz="3000" dirty="0" err="1">
                <a:latin typeface="Raleway" pitchFamily="2" charset="77"/>
                <a:ea typeface="Open Sans"/>
                <a:cs typeface="Open Sans"/>
              </a:rPr>
              <a:t>than</a:t>
            </a:r>
            <a:r>
              <a:rPr lang="fr-FR" sz="3000" dirty="0">
                <a:latin typeface="Raleway" pitchFamily="2" charset="77"/>
                <a:ea typeface="Open Sans"/>
                <a:cs typeface="Open Sans"/>
              </a:rPr>
              <a:t> First Nations, </a:t>
            </a:r>
            <a:r>
              <a:rPr lang="fr-FR" sz="3000" dirty="0" err="1">
                <a:latin typeface="Raleway" pitchFamily="2" charset="77"/>
                <a:ea typeface="Open Sans"/>
                <a:cs typeface="Open Sans"/>
              </a:rPr>
              <a:t>from</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perspective. </a:t>
            </a:r>
            <a:r>
              <a:rPr lang="fr-FR" sz="3000" dirty="0" err="1">
                <a:latin typeface="Raleway" pitchFamily="2" charset="77"/>
                <a:ea typeface="Open Sans"/>
                <a:cs typeface="Open Sans"/>
              </a:rPr>
              <a:t>It’s</a:t>
            </a:r>
            <a:r>
              <a:rPr lang="fr-FR" sz="3000" dirty="0">
                <a:latin typeface="Raleway" pitchFamily="2" charset="77"/>
                <a:ea typeface="Open Sans"/>
                <a:cs typeface="Open Sans"/>
              </a:rPr>
              <a:t> how </a:t>
            </a:r>
            <a:r>
              <a:rPr lang="fr-FR" sz="3000" dirty="0" err="1">
                <a:latin typeface="Raleway" pitchFamily="2" charset="77"/>
                <a:ea typeface="Open Sans"/>
                <a:cs typeface="Open Sans"/>
              </a:rPr>
              <a:t>we</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go about </a:t>
            </a:r>
            <a:r>
              <a:rPr lang="fr-FR" sz="3000" dirty="0" err="1">
                <a:latin typeface="Raleway" pitchFamily="2" charset="77"/>
                <a:ea typeface="Open Sans"/>
                <a:cs typeface="Open Sans"/>
              </a:rPr>
              <a:t>doing</a:t>
            </a:r>
            <a:r>
              <a:rPr lang="fr-FR" sz="3000" dirty="0">
                <a:latin typeface="Raleway" pitchFamily="2" charset="77"/>
                <a:ea typeface="Open Sans"/>
                <a:cs typeface="Open Sans"/>
              </a:rPr>
              <a:t> </a:t>
            </a:r>
            <a:r>
              <a:rPr lang="fr-FR" sz="3000" dirty="0" err="1">
                <a:latin typeface="Raleway" pitchFamily="2" charset="77"/>
                <a:ea typeface="Open Sans"/>
                <a:cs typeface="Open Sans"/>
              </a:rPr>
              <a:t>so</a:t>
            </a:r>
            <a:r>
              <a:rPr lang="fr-FR" sz="3000" dirty="0">
                <a:latin typeface="Raleway" pitchFamily="2" charset="77"/>
                <a:ea typeface="Open Sans"/>
                <a:cs typeface="Open Sans"/>
              </a:rPr>
              <a:t>, and </a:t>
            </a:r>
            <a:r>
              <a:rPr lang="fr-FR" sz="3000" dirty="0" err="1">
                <a:latin typeface="Raleway" pitchFamily="2" charset="77"/>
                <a:ea typeface="Open Sans"/>
                <a:cs typeface="Open Sans"/>
              </a:rPr>
              <a:t>what</a:t>
            </a:r>
            <a:r>
              <a:rPr lang="fr-FR" sz="3000" dirty="0">
                <a:latin typeface="Raleway" pitchFamily="2" charset="77"/>
                <a:ea typeface="Open Sans"/>
                <a:cs typeface="Open Sans"/>
              </a:rPr>
              <a:t> </a:t>
            </a:r>
            <a:r>
              <a:rPr lang="fr-FR" sz="3000" dirty="0" err="1">
                <a:latin typeface="Raleway" pitchFamily="2" charset="77"/>
                <a:ea typeface="Open Sans"/>
                <a:cs typeface="Open Sans"/>
              </a:rPr>
              <a:t>we’ll</a:t>
            </a:r>
            <a:r>
              <a:rPr lang="fr-FR" sz="3000" dirty="0">
                <a:latin typeface="Raleway" pitchFamily="2" charset="77"/>
                <a:ea typeface="Open Sans"/>
                <a:cs typeface="Open Sans"/>
              </a:rPr>
              <a:t> do first,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unique. </a:t>
            </a:r>
          </a:p>
          <a:p>
            <a:pPr>
              <a:spcBef>
                <a:spcPts val="600"/>
              </a:spcBef>
            </a:pPr>
            <a:r>
              <a:rPr lang="fr-FR" sz="3000" dirty="0">
                <a:latin typeface="Raleway" pitchFamily="2" charset="77"/>
                <a:ea typeface="Open Sans"/>
                <a:cs typeface="Open Sans"/>
              </a:rPr>
              <a:t>	You </a:t>
            </a:r>
            <a:r>
              <a:rPr lang="fr-FR" sz="3000" dirty="0" err="1">
                <a:latin typeface="Raleway" pitchFamily="2" charset="77"/>
                <a:ea typeface="Open Sans"/>
                <a:cs typeface="Open Sans"/>
              </a:rPr>
              <a:t>may</a:t>
            </a:r>
            <a:r>
              <a:rPr lang="fr-FR" sz="3000" dirty="0">
                <a:latin typeface="Raleway" pitchFamily="2" charset="77"/>
                <a:ea typeface="Open Sans"/>
                <a:cs typeface="Open Sans"/>
              </a:rPr>
              <a:t> </a:t>
            </a:r>
            <a:r>
              <a:rPr lang="fr-FR" sz="3000" dirty="0" err="1">
                <a:latin typeface="Raleway" pitchFamily="2" charset="77"/>
                <a:ea typeface="Open Sans"/>
                <a:cs typeface="Open Sans"/>
              </a:rPr>
              <a:t>want</a:t>
            </a:r>
            <a:r>
              <a:rPr lang="fr-FR" sz="3000" dirty="0">
                <a:latin typeface="Raleway" pitchFamily="2" charset="77"/>
                <a:ea typeface="Open Sans"/>
                <a:cs typeface="Open Sans"/>
              </a:rPr>
              <a:t> to </a:t>
            </a:r>
            <a:r>
              <a:rPr lang="fr-FR" sz="3000" dirty="0" err="1">
                <a:latin typeface="Raleway" pitchFamily="2" charset="77"/>
                <a:ea typeface="Open Sans"/>
                <a:cs typeface="Open Sans"/>
              </a:rPr>
              <a:t>reach</a:t>
            </a:r>
            <a:r>
              <a:rPr lang="fr-FR" sz="3000" dirty="0">
                <a:latin typeface="Raleway" pitchFamily="2" charset="77"/>
                <a:ea typeface="Open Sans"/>
                <a:cs typeface="Open Sans"/>
              </a:rPr>
              <a:t> out to ITK and explore </a:t>
            </a:r>
            <a:r>
              <a:rPr lang="fr-FR" sz="3000" dirty="0" err="1">
                <a:latin typeface="Raleway" pitchFamily="2" charset="77"/>
                <a:ea typeface="Open Sans"/>
                <a:cs typeface="Open Sans"/>
              </a:rPr>
              <a:t>with</a:t>
            </a:r>
            <a:r>
              <a:rPr lang="fr-FR" sz="3000" dirty="0">
                <a:latin typeface="Raleway" pitchFamily="2" charset="77"/>
                <a:ea typeface="Open Sans"/>
                <a:cs typeface="Open Sans"/>
              </a:rPr>
              <a:t> </a:t>
            </a:r>
            <a:r>
              <a:rPr lang="fr-FR" sz="3000" dirty="0" err="1">
                <a:latin typeface="Raleway" pitchFamily="2" charset="77"/>
                <a:ea typeface="Open Sans"/>
                <a:cs typeface="Open Sans"/>
              </a:rPr>
              <a:t>them</a:t>
            </a:r>
            <a:r>
              <a:rPr lang="fr-FR" sz="3000" dirty="0">
                <a:latin typeface="Raleway" pitchFamily="2" charset="77"/>
                <a:ea typeface="Open Sans"/>
                <a:cs typeface="Open Sans"/>
              </a:rPr>
              <a:t> how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distinct data </a:t>
            </a:r>
            <a:r>
              <a:rPr lang="fr-FR" sz="3000" dirty="0" err="1">
                <a:latin typeface="Raleway" pitchFamily="2" charset="77"/>
                <a:ea typeface="Open Sans"/>
                <a:cs typeface="Open Sans"/>
              </a:rPr>
              <a:t>strategy</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/can </a:t>
            </a:r>
            <a:r>
              <a:rPr lang="fr-FR" sz="3000" dirty="0" err="1">
                <a:latin typeface="Raleway" pitchFamily="2" charset="77"/>
                <a:ea typeface="Open Sans"/>
                <a:cs typeface="Open Sans"/>
              </a:rPr>
              <a:t>address</a:t>
            </a:r>
            <a:r>
              <a:rPr lang="fr-FR" sz="3000" dirty="0">
                <a:latin typeface="Raleway" pitchFamily="2" charset="77"/>
                <a:ea typeface="Open Sans"/>
                <a:cs typeface="Open Sans"/>
              </a:rPr>
              <a:t> </a:t>
            </a:r>
            <a:r>
              <a:rPr lang="fr-FR" sz="3000" dirty="0" err="1">
                <a:latin typeface="Raleway" pitchFamily="2" charset="77"/>
                <a:ea typeface="Open Sans"/>
                <a:cs typeface="Open Sans"/>
              </a:rPr>
              <a:t>your</a:t>
            </a:r>
            <a:r>
              <a:rPr lang="fr-FR" sz="3000" dirty="0">
                <a:latin typeface="Raleway" pitchFamily="2" charset="77"/>
                <a:ea typeface="Open Sans"/>
                <a:cs typeface="Open Sans"/>
              </a:rPr>
              <a:t> </a:t>
            </a:r>
            <a:r>
              <a:rPr lang="fr-FR" sz="3000" dirty="0" err="1">
                <a:latin typeface="Raleway" pitchFamily="2" charset="77"/>
                <a:ea typeface="Open Sans"/>
                <a:cs typeface="Open Sans"/>
              </a:rPr>
              <a:t>specific</a:t>
            </a:r>
            <a:r>
              <a:rPr lang="fr-FR" sz="3000" dirty="0">
                <a:latin typeface="Raleway" pitchFamily="2" charset="77"/>
                <a:ea typeface="Open Sans"/>
                <a:cs typeface="Open Sans"/>
              </a:rPr>
              <a:t> </a:t>
            </a:r>
            <a:r>
              <a:rPr lang="fr-FR" sz="3000" dirty="0" err="1">
                <a:latin typeface="Raleway" pitchFamily="2" charset="77"/>
                <a:ea typeface="Open Sans"/>
                <a:cs typeface="Open Sans"/>
              </a:rPr>
              <a:t>priority</a:t>
            </a:r>
            <a:r>
              <a:rPr lang="fr-FR" sz="3000" dirty="0">
                <a:latin typeface="Raleway" pitchFamily="2" charset="77"/>
                <a:ea typeface="Open Sans"/>
                <a:cs typeface="Open Sans"/>
              </a:rPr>
              <a:t> </a:t>
            </a:r>
            <a:r>
              <a:rPr lang="fr-FR" sz="3000" dirty="0" err="1">
                <a:latin typeface="Raleway" pitchFamily="2" charset="77"/>
                <a:ea typeface="Open Sans"/>
                <a:cs typeface="Open Sans"/>
              </a:rPr>
              <a:t>needs</a:t>
            </a:r>
            <a:r>
              <a:rPr lang="fr-FR" sz="3000" dirty="0">
                <a:latin typeface="Raleway" pitchFamily="2" charset="77"/>
                <a:ea typeface="Open Sans"/>
                <a:cs typeface="Open Sans"/>
              </a:rPr>
              <a:t> in a </a:t>
            </a:r>
            <a:r>
              <a:rPr lang="fr-FR" sz="3000" dirty="0" err="1">
                <a:latin typeface="Raleway" pitchFamily="2" charset="77"/>
                <a:ea typeface="Open Sans"/>
                <a:cs typeface="Open Sans"/>
              </a:rPr>
              <a:t>meaningful</a:t>
            </a:r>
            <a:r>
              <a:rPr lang="fr-FR" sz="3000" dirty="0">
                <a:latin typeface="Raleway" pitchFamily="2" charset="77"/>
                <a:ea typeface="Open Sans"/>
                <a:cs typeface="Open Sans"/>
              </a:rPr>
              <a:t> and </a:t>
            </a:r>
            <a:r>
              <a:rPr lang="fr-FR" sz="3000" dirty="0" err="1">
                <a:latin typeface="Raleway" pitchFamily="2" charset="77"/>
                <a:ea typeface="Open Sans"/>
                <a:cs typeface="Open Sans"/>
              </a:rPr>
              <a:t>sustainable</a:t>
            </a:r>
            <a:r>
              <a:rPr lang="fr-FR" sz="3000" dirty="0">
                <a:latin typeface="Raleway" pitchFamily="2" charset="77"/>
                <a:ea typeface="Open Sans"/>
                <a:cs typeface="Open Sans"/>
              </a:rPr>
              <a:t> </a:t>
            </a:r>
            <a:r>
              <a:rPr lang="fr-FR" sz="3000" dirty="0" err="1">
                <a:latin typeface="Raleway" pitchFamily="2" charset="77"/>
                <a:ea typeface="Open Sans"/>
                <a:cs typeface="Open Sans"/>
              </a:rPr>
              <a:t>manner</a:t>
            </a:r>
            <a:r>
              <a:rPr lang="fr-FR" sz="3000" dirty="0">
                <a:latin typeface="Raleway" pitchFamily="2" charset="77"/>
                <a:ea typeface="Open Sans"/>
                <a:cs typeface="Open Sans"/>
              </a:rPr>
              <a:t>.</a:t>
            </a:r>
          </a:p>
          <a:p>
            <a:pPr>
              <a:spcBef>
                <a:spcPts val="600"/>
              </a:spcBef>
            </a:pPr>
            <a:r>
              <a:rPr lang="fr-FR" sz="3000" dirty="0">
                <a:latin typeface="Raleway" pitchFamily="2" charset="77"/>
                <a:ea typeface="Open Sans"/>
                <a:cs typeface="Open Sans"/>
              </a:rPr>
              <a:t>	You </a:t>
            </a:r>
            <a:r>
              <a:rPr lang="fr-FR" sz="3000" dirty="0" err="1">
                <a:latin typeface="Raleway" pitchFamily="2" charset="77"/>
                <a:ea typeface="Open Sans"/>
                <a:cs typeface="Open Sans"/>
              </a:rPr>
              <a:t>may</a:t>
            </a:r>
            <a:r>
              <a:rPr lang="fr-FR" sz="3000" dirty="0">
                <a:latin typeface="Raleway" pitchFamily="2" charset="77"/>
                <a:ea typeface="Open Sans"/>
                <a:cs typeface="Open Sans"/>
              </a:rPr>
              <a:t> </a:t>
            </a:r>
            <a:r>
              <a:rPr lang="fr-FR" sz="3000" dirty="0" err="1">
                <a:latin typeface="Raleway" pitchFamily="2" charset="77"/>
                <a:ea typeface="Open Sans"/>
                <a:cs typeface="Open Sans"/>
              </a:rPr>
              <a:t>also</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a:t>
            </a:r>
            <a:r>
              <a:rPr lang="fr-FR" sz="3000" dirty="0" err="1">
                <a:latin typeface="Raleway" pitchFamily="2" charset="77"/>
                <a:ea typeface="Open Sans"/>
                <a:cs typeface="Open Sans"/>
              </a:rPr>
              <a:t>interested</a:t>
            </a:r>
            <a:r>
              <a:rPr lang="fr-FR" sz="3000" dirty="0">
                <a:latin typeface="Raleway" pitchFamily="2" charset="77"/>
                <a:ea typeface="Open Sans"/>
                <a:cs typeface="Open Sans"/>
              </a:rPr>
              <a:t> in </a:t>
            </a:r>
            <a:r>
              <a:rPr lang="fr-FR" sz="3000" dirty="0" err="1">
                <a:latin typeface="Raleway" pitchFamily="2" charset="77"/>
                <a:ea typeface="Open Sans"/>
                <a:cs typeface="Open Sans"/>
              </a:rPr>
              <a:t>looking</a:t>
            </a:r>
            <a:r>
              <a:rPr lang="fr-FR" sz="3000" dirty="0">
                <a:latin typeface="Raleway" pitchFamily="2" charset="77"/>
                <a:ea typeface="Open Sans"/>
                <a:cs typeface="Open Sans"/>
              </a:rPr>
              <a:t> at </a:t>
            </a:r>
            <a:r>
              <a:rPr lang="fr-FR" sz="3000" dirty="0" err="1">
                <a:latin typeface="Raleway" pitchFamily="2" charset="77"/>
                <a:ea typeface="Open Sans"/>
                <a:cs typeface="Open Sans"/>
              </a:rPr>
              <a:t>measure</a:t>
            </a:r>
            <a:r>
              <a:rPr lang="fr-FR" sz="3000" dirty="0">
                <a:latin typeface="Raleway" pitchFamily="2" charset="77"/>
                <a:ea typeface="Open Sans"/>
                <a:cs typeface="Open Sans"/>
              </a:rPr>
              <a:t> #30 in the United Nations </a:t>
            </a:r>
            <a:r>
              <a:rPr lang="fr-FR" sz="3000" dirty="0" err="1">
                <a:latin typeface="Raleway" pitchFamily="2" charset="77"/>
                <a:ea typeface="Open Sans"/>
                <a:cs typeface="Open Sans"/>
              </a:rPr>
              <a:t>Declaration</a:t>
            </a:r>
            <a:r>
              <a:rPr lang="fr-FR" sz="3000" dirty="0">
                <a:latin typeface="Raleway" pitchFamily="2" charset="77"/>
                <a:ea typeface="Open Sans"/>
                <a:cs typeface="Open Sans"/>
              </a:rPr>
              <a:t> </a:t>
            </a:r>
            <a:r>
              <a:rPr lang="fr-FR" sz="3000" dirty="0" err="1">
                <a:latin typeface="Raleway" pitchFamily="2" charset="77"/>
                <a:ea typeface="Open Sans"/>
                <a:cs typeface="Open Sans"/>
              </a:rPr>
              <a:t>Act</a:t>
            </a:r>
            <a:r>
              <a:rPr lang="fr-FR" sz="3000" dirty="0">
                <a:latin typeface="Raleway" pitchFamily="2" charset="77"/>
                <a:ea typeface="Open Sans"/>
                <a:cs typeface="Open Sans"/>
              </a:rPr>
              <a:t> Action Plan </a:t>
            </a:r>
            <a:r>
              <a:rPr lang="fr-FR" sz="3000" dirty="0" err="1">
                <a:latin typeface="Raleway" pitchFamily="2" charset="77"/>
                <a:ea typeface="Open Sans"/>
                <a:cs typeface="Open Sans"/>
              </a:rPr>
              <a:t>which</a:t>
            </a:r>
            <a:r>
              <a:rPr lang="fr-FR" sz="3000" dirty="0">
                <a:latin typeface="Raleway" pitchFamily="2" charset="77"/>
                <a:ea typeface="Open Sans"/>
                <a:cs typeface="Open Sans"/>
              </a:rPr>
              <a:t> </a:t>
            </a:r>
            <a:r>
              <a:rPr lang="fr-FR" sz="3000" dirty="0" err="1">
                <a:latin typeface="Raleway" pitchFamily="2" charset="77"/>
                <a:ea typeface="Open Sans"/>
                <a:cs typeface="Open Sans"/>
              </a:rPr>
              <a:t>was</a:t>
            </a:r>
            <a:r>
              <a:rPr lang="fr-FR" sz="3000" dirty="0">
                <a:latin typeface="Raleway" pitchFamily="2" charset="77"/>
                <a:ea typeface="Open Sans"/>
                <a:cs typeface="Open Sans"/>
              </a:rPr>
              <a:t> </a:t>
            </a:r>
            <a:r>
              <a:rPr lang="fr-FR" sz="3000" dirty="0" err="1">
                <a:latin typeface="Raleway" pitchFamily="2" charset="77"/>
                <a:ea typeface="Open Sans"/>
                <a:cs typeface="Open Sans"/>
              </a:rPr>
              <a:t>released</a:t>
            </a:r>
            <a:r>
              <a:rPr lang="fr-FR" sz="3000" dirty="0">
                <a:latin typeface="Raleway" pitchFamily="2" charset="77"/>
                <a:ea typeface="Open Sans"/>
                <a:cs typeface="Open Sans"/>
              </a:rPr>
              <a:t> (</a:t>
            </a:r>
            <a:r>
              <a:rPr lang="fr-FR" sz="3000" dirty="0" err="1">
                <a:latin typeface="Raleway" pitchFamily="2" charset="77"/>
                <a:ea typeface="Open Sans"/>
                <a:cs typeface="Open Sans"/>
              </a:rPr>
              <a:t>tabled</a:t>
            </a:r>
            <a:r>
              <a:rPr lang="fr-FR" sz="3000" dirty="0">
                <a:latin typeface="Raleway" pitchFamily="2" charset="77"/>
                <a:ea typeface="Open Sans"/>
                <a:cs typeface="Open Sans"/>
              </a:rPr>
              <a:t> to) </a:t>
            </a:r>
            <a:r>
              <a:rPr lang="fr-FR" sz="3000" dirty="0" err="1">
                <a:latin typeface="Raleway" pitchFamily="2" charset="77"/>
                <a:ea typeface="Open Sans"/>
                <a:cs typeface="Open Sans"/>
              </a:rPr>
              <a:t>Parliament</a:t>
            </a:r>
            <a:r>
              <a:rPr lang="fr-FR" sz="3000" dirty="0">
                <a:latin typeface="Raleway" pitchFamily="2" charset="77"/>
                <a:ea typeface="Open Sans"/>
                <a:cs typeface="Open Sans"/>
              </a:rPr>
              <a:t> on June  2023. It </a:t>
            </a:r>
            <a:r>
              <a:rPr lang="fr-FR" sz="3000" dirty="0" err="1">
                <a:latin typeface="Raleway" pitchFamily="2" charset="77"/>
                <a:ea typeface="Open Sans"/>
                <a:cs typeface="Open Sans"/>
              </a:rPr>
              <a:t>refers</a:t>
            </a:r>
            <a:r>
              <a:rPr lang="fr-FR" sz="3000" dirty="0">
                <a:latin typeface="Raleway" pitchFamily="2" charset="77"/>
                <a:ea typeface="Open Sans"/>
                <a:cs typeface="Open Sans"/>
              </a:rPr>
              <a:t> to the recognition of data </a:t>
            </a:r>
            <a:r>
              <a:rPr lang="fr-FR" sz="3000" dirty="0" err="1">
                <a:latin typeface="Raleway" pitchFamily="2" charset="77"/>
                <a:ea typeface="Open Sans"/>
                <a:cs typeface="Open Sans"/>
              </a:rPr>
              <a:t>sovereignty</a:t>
            </a:r>
            <a:r>
              <a:rPr lang="fr-FR" sz="3000" dirty="0">
                <a:latin typeface="Raleway" pitchFamily="2" charset="77"/>
                <a:ea typeface="Open Sans"/>
                <a:cs typeface="Open Sans"/>
              </a:rPr>
              <a:t> and distinction-</a:t>
            </a:r>
            <a:r>
              <a:rPr lang="fr-FR" sz="3000" dirty="0" err="1">
                <a:latin typeface="Raleway" pitchFamily="2" charset="77"/>
                <a:ea typeface="Open Sans"/>
                <a:cs typeface="Open Sans"/>
              </a:rPr>
              <a:t>based</a:t>
            </a:r>
            <a:r>
              <a:rPr lang="fr-FR" sz="3000" dirty="0">
                <a:latin typeface="Raleway" pitchFamily="2" charset="77"/>
                <a:ea typeface="Open Sans"/>
                <a:cs typeface="Open Sans"/>
              </a:rPr>
              <a:t> data </a:t>
            </a:r>
            <a:r>
              <a:rPr lang="fr-FR" sz="3000" dirty="0" err="1">
                <a:latin typeface="Raleway" pitchFamily="2" charset="77"/>
                <a:ea typeface="Open Sans"/>
                <a:cs typeface="Open Sans"/>
              </a:rPr>
              <a:t>strategies</a:t>
            </a:r>
            <a:r>
              <a:rPr lang="fr-FR" sz="3000" dirty="0">
                <a:latin typeface="Raleway" pitchFamily="2" charset="77"/>
                <a:ea typeface="Open Sans"/>
                <a:cs typeface="Open Sans"/>
              </a:rPr>
              <a:t> for Inuit, </a:t>
            </a:r>
            <a:r>
              <a:rPr lang="fr-FR" sz="3000" dirty="0" err="1">
                <a:latin typeface="Raleway" pitchFamily="2" charset="77"/>
                <a:ea typeface="Open Sans"/>
                <a:cs typeface="Open Sans"/>
              </a:rPr>
              <a:t>Metis</a:t>
            </a:r>
            <a:r>
              <a:rPr lang="fr-FR" sz="3000" dirty="0">
                <a:latin typeface="Raleway" pitchFamily="2" charset="77"/>
                <a:ea typeface="Open Sans"/>
                <a:cs typeface="Open Sans"/>
              </a:rPr>
              <a:t> and First Nations.</a:t>
            </a:r>
          </a:p>
          <a:p>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274449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6</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a:lnSpc>
                <a:spcPct val="107000"/>
              </a:lnSpc>
              <a:spcAft>
                <a:spcPts val="800"/>
              </a:spcAft>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How non-Indigenous organizations can appropriately manage Indigenous data that they may hold?  (As is often the case with the structures in the provincial public health system)</a:t>
            </a:r>
            <a:endParaRPr lang="en-CA" sz="4400" b="1"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1127651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489199"/>
            <a:ext cx="15303261" cy="6648451"/>
          </a:xfrm>
          <a:prstGeom prst="rect">
            <a:avLst/>
          </a:prstGeom>
          <a:noFill/>
          <a:ln/>
        </p:spPr>
        <p:txBody>
          <a:bodyPr wrap="square" lIns="0" tIns="0" rIns="0" bIns="0" rtlCol="0" anchor="t"/>
          <a:lstStyle/>
          <a:p>
            <a:pPr>
              <a:spcBef>
                <a:spcPts val="600"/>
              </a:spcBef>
            </a:pPr>
            <a:r>
              <a:rPr lang="fr-FR" sz="3000" dirty="0">
                <a:latin typeface="Raleway" pitchFamily="2" charset="77"/>
                <a:ea typeface="Open Sans"/>
                <a:cs typeface="Open Sans"/>
              </a:rPr>
              <a:t>	As </a:t>
            </a:r>
            <a:r>
              <a:rPr lang="fr-FR" sz="3000" dirty="0" err="1">
                <a:latin typeface="Raleway" pitchFamily="2" charset="77"/>
                <a:ea typeface="Open Sans"/>
                <a:cs typeface="Open Sans"/>
              </a:rPr>
              <a:t>envisioned</a:t>
            </a:r>
            <a:r>
              <a:rPr lang="fr-FR" sz="3000" dirty="0">
                <a:latin typeface="Raleway" pitchFamily="2" charset="77"/>
                <a:ea typeface="Open Sans"/>
                <a:cs typeface="Open Sans"/>
              </a:rPr>
              <a:t> by the FNDGS, a key objective </a:t>
            </a:r>
            <a:r>
              <a:rPr lang="fr-FR" sz="3000" dirty="0" err="1">
                <a:latin typeface="Raleway" pitchFamily="2" charset="77"/>
                <a:ea typeface="Open Sans"/>
                <a:cs typeface="Open Sans"/>
              </a:rPr>
              <a:t>is</a:t>
            </a:r>
            <a:r>
              <a:rPr lang="fr-FR" sz="3000" dirty="0">
                <a:latin typeface="Raleway" pitchFamily="2" charset="77"/>
                <a:ea typeface="Open Sans"/>
                <a:cs typeface="Open Sans"/>
              </a:rPr>
              <a:t> to </a:t>
            </a:r>
            <a:r>
              <a:rPr lang="fr-FR" sz="3000" dirty="0" err="1">
                <a:latin typeface="Raleway" pitchFamily="2" charset="77"/>
                <a:ea typeface="Open Sans"/>
                <a:cs typeface="Open Sans"/>
              </a:rPr>
              <a:t>build</a:t>
            </a:r>
            <a:r>
              <a:rPr lang="fr-FR" sz="3000" dirty="0">
                <a:latin typeface="Raleway" pitchFamily="2" charset="77"/>
                <a:ea typeface="Open Sans"/>
                <a:cs typeface="Open Sans"/>
              </a:rPr>
              <a:t> the </a:t>
            </a:r>
            <a:r>
              <a:rPr lang="fr-FR" sz="3000" dirty="0" err="1">
                <a:latin typeface="Raleway" pitchFamily="2" charset="77"/>
                <a:ea typeface="Open Sans"/>
                <a:cs typeface="Open Sans"/>
              </a:rPr>
              <a:t>capacities</a:t>
            </a:r>
            <a:r>
              <a:rPr lang="fr-FR" sz="3000" dirty="0">
                <a:latin typeface="Raleway" pitchFamily="2" charset="77"/>
                <a:ea typeface="Open Sans"/>
                <a:cs typeface="Open Sans"/>
              </a:rPr>
              <a:t> First Nations </a:t>
            </a:r>
            <a:r>
              <a:rPr lang="fr-FR" sz="3000" dirty="0" err="1">
                <a:latin typeface="Raleway" pitchFamily="2" charset="77"/>
                <a:ea typeface="Open Sans"/>
                <a:cs typeface="Open Sans"/>
              </a:rPr>
              <a:t>need</a:t>
            </a:r>
            <a:r>
              <a:rPr lang="fr-FR" sz="3000" dirty="0">
                <a:latin typeface="Raleway" pitchFamily="2" charset="77"/>
                <a:ea typeface="Open Sans"/>
                <a:cs typeface="Open Sans"/>
              </a:rPr>
              <a:t> to </a:t>
            </a:r>
            <a:r>
              <a:rPr lang="fr-FR" sz="3000" dirty="0" err="1">
                <a:latin typeface="Raleway" pitchFamily="2" charset="77"/>
                <a:ea typeface="Open Sans"/>
                <a:cs typeface="Open Sans"/>
              </a:rPr>
              <a:t>sit</a:t>
            </a:r>
            <a:r>
              <a:rPr lang="fr-FR" sz="3000" dirty="0">
                <a:latin typeface="Raleway" pitchFamily="2" charset="77"/>
                <a:ea typeface="Open Sans"/>
                <a:cs typeface="Open Sans"/>
              </a:rPr>
              <a:t> and </a:t>
            </a:r>
            <a:r>
              <a:rPr lang="fr-FR" sz="3000" dirty="0" err="1">
                <a:latin typeface="Raleway" pitchFamily="2" charset="77"/>
                <a:ea typeface="Open Sans"/>
                <a:cs typeface="Open Sans"/>
              </a:rPr>
              <a:t>actively</a:t>
            </a:r>
            <a:r>
              <a:rPr lang="fr-FR" sz="3000" dirty="0">
                <a:latin typeface="Raleway" pitchFamily="2" charset="77"/>
                <a:ea typeface="Open Sans"/>
                <a:cs typeface="Open Sans"/>
              </a:rPr>
              <a:t> </a:t>
            </a:r>
            <a:r>
              <a:rPr lang="fr-FR" sz="3000" dirty="0" err="1">
                <a:latin typeface="Raleway" pitchFamily="2" charset="77"/>
                <a:ea typeface="Open Sans"/>
                <a:cs typeface="Open Sans"/>
              </a:rPr>
              <a:t>participate</a:t>
            </a:r>
            <a:r>
              <a:rPr lang="fr-FR" sz="3000" dirty="0">
                <a:latin typeface="Raleway" pitchFamily="2" charset="77"/>
                <a:ea typeface="Open Sans"/>
                <a:cs typeface="Open Sans"/>
              </a:rPr>
              <a:t> at </a:t>
            </a:r>
            <a:r>
              <a:rPr lang="fr-FR" sz="3000" dirty="0" err="1">
                <a:latin typeface="Raleway" pitchFamily="2" charset="77"/>
                <a:ea typeface="Open Sans"/>
                <a:cs typeface="Open Sans"/>
              </a:rPr>
              <a:t>core</a:t>
            </a:r>
            <a:r>
              <a:rPr lang="fr-FR" sz="3000" dirty="0">
                <a:latin typeface="Raleway" pitchFamily="2" charset="77"/>
                <a:ea typeface="Open Sans"/>
                <a:cs typeface="Open Sans"/>
              </a:rPr>
              <a:t> F/P/</a:t>
            </a:r>
            <a:r>
              <a:rPr lang="fr-FR" sz="3000" dirty="0" err="1">
                <a:latin typeface="Raleway" pitchFamily="2" charset="77"/>
                <a:ea typeface="Open Sans"/>
                <a:cs typeface="Open Sans"/>
              </a:rPr>
              <a:t>T</a:t>
            </a:r>
            <a:r>
              <a:rPr lang="fr-FR" sz="3000" dirty="0">
                <a:latin typeface="Raleway" pitchFamily="2" charset="77"/>
                <a:ea typeface="Open Sans"/>
                <a:cs typeface="Open Sans"/>
              </a:rPr>
              <a:t> data </a:t>
            </a:r>
            <a:r>
              <a:rPr lang="fr-FR" sz="3000" dirty="0" err="1">
                <a:latin typeface="Raleway" pitchFamily="2" charset="77"/>
                <a:ea typeface="Open Sans"/>
                <a:cs typeface="Open Sans"/>
              </a:rPr>
              <a:t>governance</a:t>
            </a:r>
            <a:r>
              <a:rPr lang="fr-FR" sz="3000" dirty="0">
                <a:latin typeface="Raleway" pitchFamily="2" charset="77"/>
                <a:ea typeface="Open Sans"/>
                <a:cs typeface="Open Sans"/>
              </a:rPr>
              <a:t> tables </a:t>
            </a:r>
            <a:r>
              <a:rPr lang="fr-FR" sz="3000" dirty="0" err="1">
                <a:latin typeface="Raleway" pitchFamily="2" charset="77"/>
                <a:ea typeface="Open Sans"/>
                <a:cs typeface="Open Sans"/>
              </a:rPr>
              <a:t>led</a:t>
            </a:r>
            <a:r>
              <a:rPr lang="fr-FR" sz="3000" dirty="0">
                <a:latin typeface="Raleway" pitchFamily="2" charset="77"/>
                <a:ea typeface="Open Sans"/>
                <a:cs typeface="Open Sans"/>
              </a:rPr>
              <a:t> by </a:t>
            </a:r>
            <a:r>
              <a:rPr lang="fr-FR" sz="3000" dirty="0" err="1">
                <a:latin typeface="Raleway" pitchFamily="2" charset="77"/>
                <a:ea typeface="Open Sans"/>
                <a:cs typeface="Open Sans"/>
              </a:rPr>
              <a:t>departments</a:t>
            </a:r>
            <a:r>
              <a:rPr lang="fr-FR" sz="3000" dirty="0">
                <a:latin typeface="Raleway" pitchFamily="2" charset="77"/>
                <a:ea typeface="Open Sans"/>
                <a:cs typeface="Open Sans"/>
              </a:rPr>
              <a:t> or </a:t>
            </a:r>
            <a:r>
              <a:rPr lang="fr-FR" sz="3000" dirty="0" err="1">
                <a:latin typeface="Raleway" pitchFamily="2" charset="77"/>
                <a:ea typeface="Open Sans"/>
                <a:cs typeface="Open Sans"/>
              </a:rPr>
              <a:t>agencies</a:t>
            </a:r>
            <a:r>
              <a:rPr lang="fr-FR" sz="3000" dirty="0">
                <a:latin typeface="Raleway" pitchFamily="2" charset="77"/>
                <a:ea typeface="Open Sans"/>
                <a:cs typeface="Open Sans"/>
              </a:rPr>
              <a:t> </a:t>
            </a:r>
            <a:r>
              <a:rPr lang="fr-FR" sz="3000" dirty="0" err="1">
                <a:latin typeface="Raleway" pitchFamily="2" charset="77"/>
                <a:ea typeface="Open Sans"/>
                <a:cs typeface="Open Sans"/>
              </a:rPr>
              <a:t>which</a:t>
            </a:r>
            <a:r>
              <a:rPr lang="fr-FR" sz="3000" dirty="0">
                <a:latin typeface="Raleway" pitchFamily="2" charset="77"/>
                <a:ea typeface="Open Sans"/>
                <a:cs typeface="Open Sans"/>
              </a:rPr>
              <a:t> </a:t>
            </a:r>
            <a:r>
              <a:rPr lang="fr-FR" sz="3000" dirty="0" err="1">
                <a:latin typeface="Raleway" pitchFamily="2" charset="77"/>
                <a:ea typeface="Open Sans"/>
                <a:cs typeface="Open Sans"/>
              </a:rPr>
              <a:t>collect</a:t>
            </a:r>
            <a:r>
              <a:rPr lang="fr-FR" sz="3000" dirty="0">
                <a:latin typeface="Raleway" pitchFamily="2" charset="77"/>
                <a:ea typeface="Open Sans"/>
                <a:cs typeface="Open Sans"/>
              </a:rPr>
              <a:t>, </a:t>
            </a:r>
            <a:r>
              <a:rPr lang="fr-FR" sz="3000" dirty="0" err="1">
                <a:latin typeface="Raleway" pitchFamily="2" charset="77"/>
                <a:ea typeface="Open Sans"/>
                <a:cs typeface="Open Sans"/>
              </a:rPr>
              <a:t>hold</a:t>
            </a:r>
            <a:r>
              <a:rPr lang="fr-FR" sz="3000" dirty="0">
                <a:latin typeface="Raleway" pitchFamily="2" charset="77"/>
                <a:ea typeface="Open Sans"/>
                <a:cs typeface="Open Sans"/>
              </a:rPr>
              <a:t> and/or use </a:t>
            </a:r>
            <a:r>
              <a:rPr lang="fr-FR" sz="3000" dirty="0" err="1">
                <a:latin typeface="Raleway" pitchFamily="2" charset="77"/>
                <a:ea typeface="Open Sans"/>
                <a:cs typeface="Open Sans"/>
              </a:rPr>
              <a:t>Indigenous</a:t>
            </a:r>
            <a:r>
              <a:rPr lang="fr-FR" sz="3000" dirty="0">
                <a:latin typeface="Raleway" pitchFamily="2" charset="77"/>
                <a:ea typeface="Open Sans"/>
                <a:cs typeface="Open Sans"/>
              </a:rPr>
              <a:t> data, </a:t>
            </a:r>
            <a:r>
              <a:rPr lang="fr-FR" sz="3000" dirty="0" err="1">
                <a:latin typeface="Raleway" pitchFamily="2" charset="77"/>
                <a:ea typeface="Open Sans"/>
                <a:cs typeface="Open Sans"/>
              </a:rPr>
              <a:t>such</a:t>
            </a:r>
            <a:r>
              <a:rPr lang="fr-FR" sz="3000" dirty="0">
                <a:latin typeface="Raleway" pitchFamily="2" charset="77"/>
                <a:ea typeface="Open Sans"/>
                <a:cs typeface="Open Sans"/>
              </a:rPr>
              <a:t> as ISC and </a:t>
            </a:r>
            <a:r>
              <a:rPr lang="fr-FR" sz="3000" dirty="0" err="1">
                <a:latin typeface="Raleway" pitchFamily="2" charset="77"/>
                <a:ea typeface="Open Sans"/>
                <a:cs typeface="Open Sans"/>
              </a:rPr>
              <a:t>Statistics</a:t>
            </a:r>
            <a:r>
              <a:rPr lang="fr-FR" sz="3000" dirty="0">
                <a:latin typeface="Raleway" pitchFamily="2" charset="77"/>
                <a:ea typeface="Open Sans"/>
                <a:cs typeface="Open Sans"/>
              </a:rPr>
              <a:t> Canada. As part of the </a:t>
            </a:r>
            <a:r>
              <a:rPr lang="fr-FR" sz="3000" dirty="0" err="1">
                <a:latin typeface="Raleway" pitchFamily="2" charset="77"/>
                <a:ea typeface="Open Sans"/>
                <a:cs typeface="Open Sans"/>
              </a:rPr>
              <a:t>implementation</a:t>
            </a:r>
            <a:r>
              <a:rPr lang="fr-FR" sz="3000" dirty="0">
                <a:latin typeface="Raleway" pitchFamily="2" charset="77"/>
                <a:ea typeface="Open Sans"/>
                <a:cs typeface="Open Sans"/>
              </a:rPr>
              <a:t> of FNDGS, </a:t>
            </a:r>
            <a:r>
              <a:rPr lang="fr-FR" sz="3000" dirty="0" err="1">
                <a:latin typeface="Raleway" pitchFamily="2" charset="77"/>
                <a:ea typeface="Open Sans"/>
                <a:cs typeface="Open Sans"/>
              </a:rPr>
              <a:t>this</a:t>
            </a:r>
            <a:r>
              <a:rPr lang="fr-FR" sz="3000" dirty="0">
                <a:latin typeface="Raleway" pitchFamily="2" charset="77"/>
                <a:ea typeface="Open Sans"/>
                <a:cs typeface="Open Sans"/>
              </a:rPr>
              <a:t> </a:t>
            </a:r>
            <a:r>
              <a:rPr lang="fr-FR" sz="3000" dirty="0" err="1">
                <a:latin typeface="Raleway" pitchFamily="2" charset="77"/>
                <a:ea typeface="Open Sans"/>
                <a:cs typeface="Open Sans"/>
              </a:rPr>
              <a:t>is</a:t>
            </a:r>
            <a:r>
              <a:rPr lang="fr-FR" sz="3000" dirty="0">
                <a:latin typeface="Raleway" pitchFamily="2" charset="77"/>
                <a:ea typeface="Open Sans"/>
                <a:cs typeface="Open Sans"/>
              </a:rPr>
              <a:t> one of key </a:t>
            </a:r>
            <a:r>
              <a:rPr lang="fr-FR" sz="3000" dirty="0" err="1">
                <a:latin typeface="Raleway" pitchFamily="2" charset="77"/>
                <a:ea typeface="Open Sans"/>
                <a:cs typeface="Open Sans"/>
              </a:rPr>
              <a:t>priority</a:t>
            </a:r>
            <a:r>
              <a:rPr lang="fr-FR" sz="3000" dirty="0">
                <a:latin typeface="Raleway" pitchFamily="2" charset="77"/>
                <a:ea typeface="Open Sans"/>
                <a:cs typeface="Open Sans"/>
              </a:rPr>
              <a:t> areas </a:t>
            </a:r>
            <a:r>
              <a:rPr lang="fr-FR" sz="3000" dirty="0" err="1">
                <a:latin typeface="Raleway" pitchFamily="2" charset="77"/>
                <a:ea typeface="Open Sans"/>
                <a:cs typeface="Open Sans"/>
              </a:rPr>
              <a:t>where</a:t>
            </a:r>
            <a:r>
              <a:rPr lang="fr-FR" sz="3000" dirty="0">
                <a:latin typeface="Raleway" pitchFamily="2" charset="77"/>
                <a:ea typeface="Open Sans"/>
                <a:cs typeface="Open Sans"/>
              </a:rPr>
              <a:t> </a:t>
            </a:r>
            <a:r>
              <a:rPr lang="fr-FR" sz="3000" dirty="0" err="1">
                <a:latin typeface="Raleway" pitchFamily="2" charset="77"/>
                <a:ea typeface="Open Sans"/>
                <a:cs typeface="Open Sans"/>
              </a:rPr>
              <a:t>capacities</a:t>
            </a:r>
            <a:r>
              <a:rPr lang="fr-FR" sz="3000" dirty="0">
                <a:latin typeface="Raleway" pitchFamily="2" charset="77"/>
                <a:ea typeface="Open Sans"/>
                <a:cs typeface="Open Sans"/>
              </a:rPr>
              <a:t> must </a:t>
            </a:r>
            <a:r>
              <a:rPr lang="fr-FR" sz="3000" dirty="0" err="1">
                <a:latin typeface="Raleway" pitchFamily="2" charset="77"/>
                <a:ea typeface="Open Sans"/>
                <a:cs typeface="Open Sans"/>
              </a:rPr>
              <a:t>be</a:t>
            </a:r>
            <a:r>
              <a:rPr lang="fr-FR" sz="3000" dirty="0">
                <a:latin typeface="Raleway" pitchFamily="2" charset="77"/>
                <a:ea typeface="Open Sans"/>
                <a:cs typeface="Open Sans"/>
              </a:rPr>
              <a:t> </a:t>
            </a:r>
            <a:r>
              <a:rPr lang="fr-FR" sz="3000" dirty="0" err="1">
                <a:latin typeface="Raleway" pitchFamily="2" charset="77"/>
                <a:ea typeface="Open Sans"/>
                <a:cs typeface="Open Sans"/>
              </a:rPr>
              <a:t>built</a:t>
            </a:r>
            <a:r>
              <a:rPr lang="fr-FR" sz="3000" dirty="0">
                <a:latin typeface="Raleway" pitchFamily="2" charset="77"/>
                <a:ea typeface="Open Sans"/>
                <a:cs typeface="Open Sans"/>
              </a:rPr>
              <a:t> at the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and national </a:t>
            </a:r>
            <a:r>
              <a:rPr lang="fr-FR" sz="3000" dirty="0" err="1">
                <a:latin typeface="Raleway" pitchFamily="2" charset="77"/>
                <a:ea typeface="Open Sans"/>
                <a:cs typeface="Open Sans"/>
              </a:rPr>
              <a:t>levels</a:t>
            </a:r>
            <a:r>
              <a:rPr lang="fr-FR" sz="3000" dirty="0">
                <a:latin typeface="Raleway" pitchFamily="2" charset="77"/>
                <a:ea typeface="Open Sans"/>
                <a:cs typeface="Open Sans"/>
              </a:rPr>
              <a:t>.</a:t>
            </a:r>
          </a:p>
          <a:p>
            <a:pPr>
              <a:spcBef>
                <a:spcPts val="600"/>
              </a:spcBef>
            </a:pPr>
            <a:r>
              <a:rPr lang="fr-FR" sz="3000" dirty="0">
                <a:latin typeface="Raleway" pitchFamily="2" charset="77"/>
                <a:ea typeface="Open Sans"/>
                <a:cs typeface="Open Sans"/>
              </a:rPr>
              <a:t>	A key objective </a:t>
            </a:r>
            <a:r>
              <a:rPr lang="fr-FR" sz="3000" dirty="0" err="1">
                <a:latin typeface="Raleway" pitchFamily="2" charset="77"/>
                <a:ea typeface="Open Sans"/>
                <a:cs typeface="Open Sans"/>
              </a:rPr>
              <a:t>is</a:t>
            </a:r>
            <a:r>
              <a:rPr lang="fr-FR" sz="3000" dirty="0">
                <a:latin typeface="Raleway" pitchFamily="2" charset="77"/>
                <a:ea typeface="Open Sans"/>
                <a:cs typeface="Open Sans"/>
              </a:rPr>
              <a:t> to shift the </a:t>
            </a:r>
            <a:r>
              <a:rPr lang="fr-FR" sz="3000" dirty="0" err="1">
                <a:latin typeface="Raleway" pitchFamily="2" charset="77"/>
                <a:ea typeface="Open Sans"/>
                <a:cs typeface="Open Sans"/>
              </a:rPr>
              <a:t>relationships</a:t>
            </a:r>
            <a:r>
              <a:rPr lang="fr-FR" sz="3000" dirty="0">
                <a:latin typeface="Raleway" pitchFamily="2" charset="77"/>
                <a:ea typeface="Open Sans"/>
                <a:cs typeface="Open Sans"/>
              </a:rPr>
              <a:t> on the </a:t>
            </a:r>
            <a:r>
              <a:rPr lang="fr-FR" sz="3000" dirty="0" err="1">
                <a:latin typeface="Raleway" pitchFamily="2" charset="77"/>
                <a:ea typeface="Open Sans"/>
                <a:cs typeface="Open Sans"/>
              </a:rPr>
              <a:t>governance</a:t>
            </a:r>
            <a:r>
              <a:rPr lang="fr-FR" sz="3000" dirty="0">
                <a:latin typeface="Raleway" pitchFamily="2" charset="77"/>
                <a:ea typeface="Open Sans"/>
                <a:cs typeface="Open Sans"/>
              </a:rPr>
              <a:t> of </a:t>
            </a:r>
            <a:r>
              <a:rPr lang="fr-FR" sz="3000" dirty="0" err="1">
                <a:latin typeface="Raleway" pitchFamily="2" charset="77"/>
                <a:ea typeface="Open Sans"/>
                <a:cs typeface="Open Sans"/>
              </a:rPr>
              <a:t>Indigenous</a:t>
            </a:r>
            <a:r>
              <a:rPr lang="fr-FR" sz="3000" dirty="0">
                <a:latin typeface="Raleway" pitchFamily="2" charset="77"/>
                <a:ea typeface="Open Sans"/>
                <a:cs typeface="Open Sans"/>
              </a:rPr>
              <a:t> data. This process has been </a:t>
            </a:r>
            <a:r>
              <a:rPr lang="fr-FR" sz="3000" dirty="0" err="1">
                <a:latin typeface="Raleway" pitchFamily="2" charset="77"/>
                <a:ea typeface="Open Sans"/>
                <a:cs typeface="Open Sans"/>
              </a:rPr>
              <a:t>initiated</a:t>
            </a:r>
            <a:r>
              <a:rPr lang="fr-FR" sz="3000" dirty="0">
                <a:latin typeface="Raleway" pitchFamily="2" charset="77"/>
                <a:ea typeface="Open Sans"/>
                <a:cs typeface="Open Sans"/>
              </a:rPr>
              <a:t> but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take</a:t>
            </a:r>
            <a:r>
              <a:rPr lang="fr-FR" sz="3000" dirty="0">
                <a:latin typeface="Raleway" pitchFamily="2" charset="77"/>
                <a:ea typeface="Open Sans"/>
                <a:cs typeface="Open Sans"/>
              </a:rPr>
              <a:t> time.  </a:t>
            </a:r>
          </a:p>
          <a:p>
            <a:pPr>
              <a:spcBef>
                <a:spcPts val="600"/>
              </a:spcBef>
            </a:pPr>
            <a:r>
              <a:rPr lang="fr-FR" sz="3000" dirty="0">
                <a:latin typeface="Raleway" pitchFamily="2" charset="77"/>
                <a:ea typeface="Open Sans"/>
                <a:cs typeface="Open Sans"/>
              </a:rPr>
              <a:t>	</a:t>
            </a:r>
            <a:r>
              <a:rPr lang="fr-FR" sz="3000" dirty="0" err="1">
                <a:latin typeface="Raleway" pitchFamily="2" charset="77"/>
                <a:ea typeface="Open Sans"/>
                <a:cs typeface="Open Sans"/>
              </a:rPr>
              <a:t>Another</a:t>
            </a:r>
            <a:r>
              <a:rPr lang="fr-FR" sz="3000" dirty="0">
                <a:latin typeface="Raleway" pitchFamily="2" charset="77"/>
                <a:ea typeface="Open Sans"/>
                <a:cs typeface="Open Sans"/>
              </a:rPr>
              <a:t> key </a:t>
            </a:r>
            <a:r>
              <a:rPr lang="fr-FR" sz="3000" dirty="0" err="1">
                <a:latin typeface="Raleway" pitchFamily="2" charset="77"/>
                <a:ea typeface="Open Sans"/>
                <a:cs typeface="Open Sans"/>
              </a:rPr>
              <a:t>undertaking</a:t>
            </a:r>
            <a:r>
              <a:rPr lang="fr-FR" sz="3000" dirty="0">
                <a:latin typeface="Raleway" pitchFamily="2" charset="77"/>
                <a:ea typeface="Open Sans"/>
                <a:cs typeface="Open Sans"/>
              </a:rPr>
              <a:t> </a:t>
            </a:r>
            <a:r>
              <a:rPr lang="fr-FR" sz="3000" dirty="0" err="1">
                <a:latin typeface="Raleway" pitchFamily="2" charset="77"/>
                <a:ea typeface="Open Sans"/>
                <a:cs typeface="Open Sans"/>
              </a:rPr>
              <a:t>is</a:t>
            </a:r>
            <a:r>
              <a:rPr lang="fr-FR" sz="3000" dirty="0">
                <a:latin typeface="Raleway" pitchFamily="2" charset="77"/>
                <a:ea typeface="Open Sans"/>
                <a:cs typeface="Open Sans"/>
              </a:rPr>
              <a:t> to </a:t>
            </a:r>
            <a:r>
              <a:rPr lang="fr-FR" sz="3000" dirty="0" err="1">
                <a:latin typeface="Raleway" pitchFamily="2" charset="77"/>
                <a:ea typeface="Open Sans"/>
                <a:cs typeface="Open Sans"/>
              </a:rPr>
              <a:t>develop</a:t>
            </a:r>
            <a:r>
              <a:rPr lang="fr-FR" sz="3000" dirty="0">
                <a:latin typeface="Raleway" pitchFamily="2" charset="77"/>
                <a:ea typeface="Open Sans"/>
                <a:cs typeface="Open Sans"/>
              </a:rPr>
              <a:t> and </a:t>
            </a:r>
            <a:r>
              <a:rPr lang="fr-FR" sz="3000" dirty="0" err="1">
                <a:latin typeface="Raleway" pitchFamily="2" charset="77"/>
                <a:ea typeface="Open Sans"/>
                <a:cs typeface="Open Sans"/>
              </a:rPr>
              <a:t>disseminate</a:t>
            </a:r>
            <a:r>
              <a:rPr lang="fr-FR" sz="3000" dirty="0">
                <a:latin typeface="Raleway" pitchFamily="2" charset="77"/>
                <a:ea typeface="Open Sans"/>
                <a:cs typeface="Open Sans"/>
              </a:rPr>
              <a:t> OCAP </a:t>
            </a:r>
            <a:r>
              <a:rPr lang="fr-FR" sz="3000" dirty="0" err="1">
                <a:latin typeface="Raleway" pitchFamily="2" charset="77"/>
                <a:ea typeface="Open Sans"/>
                <a:cs typeface="Open Sans"/>
              </a:rPr>
              <a:t>policies</a:t>
            </a:r>
            <a:r>
              <a:rPr lang="fr-FR" sz="3000" dirty="0">
                <a:latin typeface="Raleway" pitchFamily="2" charset="77"/>
                <a:ea typeface="Open Sans"/>
                <a:cs typeface="Open Sans"/>
              </a:rPr>
              <a:t> as </a:t>
            </a:r>
            <a:r>
              <a:rPr lang="fr-FR" sz="3000" dirty="0" err="1">
                <a:latin typeface="Raleway" pitchFamily="2" charset="77"/>
                <a:ea typeface="Open Sans"/>
                <a:cs typeface="Open Sans"/>
              </a:rPr>
              <a:t>well</a:t>
            </a:r>
            <a:r>
              <a:rPr lang="fr-FR" sz="3000" dirty="0">
                <a:latin typeface="Raleway" pitchFamily="2" charset="77"/>
                <a:ea typeface="Open Sans"/>
                <a:cs typeface="Open Sans"/>
              </a:rPr>
              <a:t> as training programs </a:t>
            </a:r>
            <a:r>
              <a:rPr lang="fr-FR" sz="3000" dirty="0" err="1">
                <a:latin typeface="Raleway" pitchFamily="2" charset="77"/>
                <a:ea typeface="Open Sans"/>
                <a:cs typeface="Open Sans"/>
              </a:rPr>
              <a:t>targeted</a:t>
            </a:r>
            <a:r>
              <a:rPr lang="fr-FR" sz="3000" dirty="0">
                <a:latin typeface="Raleway" pitchFamily="2" charset="77"/>
                <a:ea typeface="Open Sans"/>
                <a:cs typeface="Open Sans"/>
              </a:rPr>
              <a:t> to non-</a:t>
            </a:r>
            <a:r>
              <a:rPr lang="fr-FR" sz="3000" dirty="0" err="1">
                <a:latin typeface="Raleway" pitchFamily="2" charset="77"/>
                <a:ea typeface="Open Sans"/>
                <a:cs typeface="Open Sans"/>
              </a:rPr>
              <a:t>Indigenous</a:t>
            </a:r>
            <a:r>
              <a:rPr lang="fr-FR" sz="3000" dirty="0">
                <a:latin typeface="Raleway" pitchFamily="2" charset="77"/>
                <a:ea typeface="Open Sans"/>
                <a:cs typeface="Open Sans"/>
              </a:rPr>
              <a:t> </a:t>
            </a:r>
            <a:r>
              <a:rPr lang="fr-FR" sz="3000" dirty="0" err="1">
                <a:latin typeface="Raleway" pitchFamily="2" charset="77"/>
                <a:ea typeface="Open Sans"/>
                <a:cs typeface="Open Sans"/>
              </a:rPr>
              <a:t>organizations</a:t>
            </a:r>
            <a:r>
              <a:rPr lang="fr-FR" sz="3000" dirty="0">
                <a:latin typeface="Raleway" pitchFamily="2" charset="77"/>
                <a:ea typeface="Open Sans"/>
                <a:cs typeface="Open Sans"/>
              </a:rPr>
              <a:t>. The </a:t>
            </a:r>
            <a:r>
              <a:rPr lang="fr-FR" sz="3000" dirty="0" err="1">
                <a:latin typeface="Raleway" pitchFamily="2" charset="77"/>
                <a:ea typeface="Open Sans"/>
                <a:cs typeface="Open Sans"/>
              </a:rPr>
              <a:t>FNIGC’s</a:t>
            </a:r>
            <a:r>
              <a:rPr lang="fr-FR" sz="3000" dirty="0">
                <a:latin typeface="Raleway" pitchFamily="2" charset="77"/>
                <a:ea typeface="Open Sans"/>
                <a:cs typeface="Open Sans"/>
              </a:rPr>
              <a:t> OCAP training program </a:t>
            </a:r>
            <a:r>
              <a:rPr lang="fr-FR" sz="3000" dirty="0" err="1">
                <a:latin typeface="Raleway" pitchFamily="2" charset="77"/>
                <a:ea typeface="Open Sans"/>
                <a:cs typeface="Open Sans"/>
              </a:rPr>
              <a:t>is</a:t>
            </a:r>
            <a:r>
              <a:rPr lang="fr-FR" sz="3000" dirty="0">
                <a:latin typeface="Raleway" pitchFamily="2" charset="77"/>
                <a:ea typeface="Open Sans"/>
                <a:cs typeface="Open Sans"/>
              </a:rPr>
              <a:t> an </a:t>
            </a:r>
            <a:r>
              <a:rPr lang="fr-FR" sz="3000" dirty="0" err="1">
                <a:latin typeface="Raleway" pitchFamily="2" charset="77"/>
                <a:ea typeface="Open Sans"/>
                <a:cs typeface="Open Sans"/>
              </a:rPr>
              <a:t>example</a:t>
            </a:r>
            <a:r>
              <a:rPr lang="fr-FR" sz="3000" dirty="0">
                <a:latin typeface="Raleway" pitchFamily="2" charset="77"/>
                <a:ea typeface="Open Sans"/>
                <a:cs typeface="Open Sans"/>
              </a:rPr>
              <a:t> of </a:t>
            </a:r>
            <a:r>
              <a:rPr lang="fr-FR" sz="3000" dirty="0" err="1">
                <a:latin typeface="Raleway" pitchFamily="2" charset="77"/>
                <a:ea typeface="Open Sans"/>
                <a:cs typeface="Open Sans"/>
              </a:rPr>
              <a:t>such</a:t>
            </a:r>
            <a:r>
              <a:rPr lang="fr-FR" sz="3000" dirty="0">
                <a:latin typeface="Raleway" pitchFamily="2" charset="77"/>
                <a:ea typeface="Open Sans"/>
                <a:cs typeface="Open Sans"/>
              </a:rPr>
              <a:t> </a:t>
            </a:r>
            <a:r>
              <a:rPr lang="fr-FR" sz="3000" dirty="0" err="1">
                <a:latin typeface="Raleway" pitchFamily="2" charset="77"/>
                <a:ea typeface="Open Sans"/>
                <a:cs typeface="Open Sans"/>
              </a:rPr>
              <a:t>critical</a:t>
            </a:r>
            <a:r>
              <a:rPr lang="fr-FR" sz="3000" dirty="0">
                <a:latin typeface="Raleway" pitchFamily="2" charset="77"/>
                <a:ea typeface="Open Sans"/>
                <a:cs typeface="Open Sans"/>
              </a:rPr>
              <a:t> efforts. </a:t>
            </a:r>
          </a:p>
          <a:p>
            <a:pPr>
              <a:spcBef>
                <a:spcPts val="600"/>
              </a:spcBef>
            </a:pPr>
            <a:r>
              <a:rPr lang="fr-FR" sz="3000" dirty="0">
                <a:latin typeface="Raleway" pitchFamily="2" charset="77"/>
                <a:ea typeface="Open Sans"/>
                <a:cs typeface="Open Sans"/>
              </a:rPr>
              <a:t>	</a:t>
            </a:r>
            <a:r>
              <a:rPr lang="fr-FR" sz="3000" dirty="0" err="1">
                <a:latin typeface="Raleway" pitchFamily="2" charset="77"/>
                <a:ea typeface="Open Sans"/>
                <a:cs typeface="Open Sans"/>
              </a:rPr>
              <a:t>Finally</a:t>
            </a:r>
            <a:r>
              <a:rPr lang="fr-FR" sz="3000" dirty="0">
                <a:latin typeface="Raleway" pitchFamily="2" charset="77"/>
                <a:ea typeface="Open Sans"/>
                <a:cs typeface="Open Sans"/>
              </a:rPr>
              <a:t>, if a non-</a:t>
            </a:r>
            <a:r>
              <a:rPr lang="fr-FR" sz="3000" dirty="0" err="1">
                <a:latin typeface="Raleway" pitchFamily="2" charset="77"/>
                <a:ea typeface="Open Sans"/>
                <a:cs typeface="Open Sans"/>
              </a:rPr>
              <a:t>Indigenous</a:t>
            </a:r>
            <a:r>
              <a:rPr lang="fr-FR" sz="3000" dirty="0">
                <a:latin typeface="Raleway" pitchFamily="2" charset="77"/>
                <a:ea typeface="Open Sans"/>
                <a:cs typeface="Open Sans"/>
              </a:rPr>
              <a:t> </a:t>
            </a:r>
            <a:r>
              <a:rPr lang="fr-FR" sz="3000" dirty="0" err="1">
                <a:latin typeface="Raleway" pitchFamily="2" charset="77"/>
                <a:ea typeface="Open Sans"/>
                <a:cs typeface="Open Sans"/>
              </a:rPr>
              <a:t>entity</a:t>
            </a:r>
            <a:r>
              <a:rPr lang="fr-FR" sz="3000" dirty="0">
                <a:latin typeface="Raleway" pitchFamily="2" charset="77"/>
                <a:ea typeface="Open Sans"/>
                <a:cs typeface="Open Sans"/>
              </a:rPr>
              <a:t> </a:t>
            </a:r>
            <a:r>
              <a:rPr lang="fr-FR" sz="3000" dirty="0" err="1">
                <a:latin typeface="Raleway" pitchFamily="2" charset="77"/>
                <a:ea typeface="Open Sans"/>
                <a:cs typeface="Open Sans"/>
              </a:rPr>
              <a:t>does</a:t>
            </a:r>
            <a:r>
              <a:rPr lang="fr-FR" sz="3000" dirty="0">
                <a:latin typeface="Raleway" pitchFamily="2" charset="77"/>
                <a:ea typeface="Open Sans"/>
                <a:cs typeface="Open Sans"/>
              </a:rPr>
              <a:t> in </a:t>
            </a:r>
            <a:r>
              <a:rPr lang="fr-FR" sz="3000" dirty="0" err="1">
                <a:latin typeface="Raleway" pitchFamily="2" charset="77"/>
                <a:ea typeface="Open Sans"/>
                <a:cs typeface="Open Sans"/>
              </a:rPr>
              <a:t>fact</a:t>
            </a:r>
            <a:r>
              <a:rPr lang="fr-FR" sz="3000" dirty="0">
                <a:latin typeface="Raleway" pitchFamily="2" charset="77"/>
                <a:ea typeface="Open Sans"/>
                <a:cs typeface="Open Sans"/>
              </a:rPr>
              <a:t> </a:t>
            </a:r>
            <a:r>
              <a:rPr lang="fr-FR" sz="3000" dirty="0" err="1">
                <a:latin typeface="Raleway" pitchFamily="2" charset="77"/>
                <a:ea typeface="Open Sans"/>
                <a:cs typeface="Open Sans"/>
              </a:rPr>
              <a:t>hold</a:t>
            </a:r>
            <a:r>
              <a:rPr lang="fr-FR" sz="3000" dirty="0">
                <a:latin typeface="Raleway" pitchFamily="2" charset="77"/>
                <a:ea typeface="Open Sans"/>
                <a:cs typeface="Open Sans"/>
              </a:rPr>
              <a:t> First Nations data </a:t>
            </a:r>
            <a:r>
              <a:rPr lang="fr-FR" sz="3000" dirty="0" err="1">
                <a:latin typeface="Raleway" pitchFamily="2" charset="77"/>
                <a:ea typeface="Open Sans"/>
                <a:cs typeface="Open Sans"/>
              </a:rPr>
              <a:t>it’s</a:t>
            </a:r>
            <a:r>
              <a:rPr lang="fr-FR" sz="3000" dirty="0">
                <a:latin typeface="Raleway" pitchFamily="2" charset="77"/>
                <a:ea typeface="Open Sans"/>
                <a:cs typeface="Open Sans"/>
              </a:rPr>
              <a:t> </a:t>
            </a:r>
            <a:r>
              <a:rPr lang="fr-FR" sz="3000" dirty="0" err="1">
                <a:latin typeface="Raleway" pitchFamily="2" charset="77"/>
                <a:ea typeface="Open Sans"/>
                <a:cs typeface="Open Sans"/>
              </a:rPr>
              <a:t>recommended</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they</a:t>
            </a:r>
            <a:r>
              <a:rPr lang="fr-FR" sz="3000" dirty="0">
                <a:latin typeface="Raleway" pitchFamily="2" charset="77"/>
                <a:ea typeface="Open Sans"/>
                <a:cs typeface="Open Sans"/>
              </a:rPr>
              <a:t> </a:t>
            </a:r>
            <a:r>
              <a:rPr lang="fr-FR" sz="3000" dirty="0" err="1">
                <a:latin typeface="Raleway" pitchFamily="2" charset="77"/>
                <a:ea typeface="Open Sans"/>
                <a:cs typeface="Open Sans"/>
              </a:rPr>
              <a:t>connect</a:t>
            </a:r>
            <a:r>
              <a:rPr lang="fr-FR" sz="3000" dirty="0">
                <a:latin typeface="Raleway" pitchFamily="2" charset="77"/>
                <a:ea typeface="Open Sans"/>
                <a:cs typeface="Open Sans"/>
              </a:rPr>
              <a:t> </a:t>
            </a:r>
            <a:r>
              <a:rPr lang="fr-FR" sz="3000" dirty="0" err="1">
                <a:latin typeface="Raleway" pitchFamily="2" charset="77"/>
                <a:ea typeface="Open Sans"/>
                <a:cs typeface="Open Sans"/>
              </a:rPr>
              <a:t>with</a:t>
            </a:r>
            <a:r>
              <a:rPr lang="fr-FR" sz="3000" dirty="0">
                <a:latin typeface="Raleway" pitchFamily="2" charset="77"/>
                <a:ea typeface="Open Sans"/>
                <a:cs typeface="Open Sans"/>
              </a:rPr>
              <a:t> the </a:t>
            </a:r>
            <a:r>
              <a:rPr lang="fr-FR" sz="3000" dirty="0" err="1">
                <a:latin typeface="Raleway" pitchFamily="2" charset="77"/>
                <a:ea typeface="Open Sans"/>
                <a:cs typeface="Open Sans"/>
              </a:rPr>
              <a:t>community</a:t>
            </a:r>
            <a:r>
              <a:rPr lang="fr-FR" sz="3000" dirty="0">
                <a:latin typeface="Raleway" pitchFamily="2" charset="77"/>
                <a:ea typeface="Open Sans"/>
                <a:cs typeface="Open Sans"/>
              </a:rPr>
              <a:t> in question to </a:t>
            </a:r>
            <a:r>
              <a:rPr lang="fr-FR" sz="3000" dirty="0" err="1">
                <a:latin typeface="Raleway" pitchFamily="2" charset="77"/>
                <a:ea typeface="Open Sans"/>
                <a:cs typeface="Open Sans"/>
              </a:rPr>
              <a:t>inform</a:t>
            </a:r>
            <a:r>
              <a:rPr lang="fr-FR" sz="3000" dirty="0">
                <a:latin typeface="Raleway" pitchFamily="2" charset="77"/>
                <a:ea typeface="Open Sans"/>
                <a:cs typeface="Open Sans"/>
              </a:rPr>
              <a:t> </a:t>
            </a:r>
            <a:r>
              <a:rPr lang="fr-FR" sz="3000" dirty="0" err="1">
                <a:latin typeface="Raleway" pitchFamily="2" charset="77"/>
                <a:ea typeface="Open Sans"/>
                <a:cs typeface="Open Sans"/>
              </a:rPr>
              <a:t>them</a:t>
            </a:r>
            <a:r>
              <a:rPr lang="fr-FR" sz="3000" dirty="0">
                <a:latin typeface="Raleway" pitchFamily="2" charset="77"/>
                <a:ea typeface="Open Sans"/>
                <a:cs typeface="Open Sans"/>
              </a:rPr>
              <a:t> and </a:t>
            </a:r>
            <a:r>
              <a:rPr lang="fr-FR" sz="3000" dirty="0" err="1">
                <a:latin typeface="Raleway" pitchFamily="2" charset="77"/>
                <a:ea typeface="Open Sans"/>
                <a:cs typeface="Open Sans"/>
              </a:rPr>
              <a:t>inquire</a:t>
            </a:r>
            <a:r>
              <a:rPr lang="fr-FR" sz="3000" dirty="0">
                <a:latin typeface="Raleway" pitchFamily="2" charset="77"/>
                <a:ea typeface="Open Sans"/>
                <a:cs typeface="Open Sans"/>
              </a:rPr>
              <a:t> as to </a:t>
            </a:r>
            <a:r>
              <a:rPr lang="fr-FR" sz="3000" dirty="0" err="1">
                <a:latin typeface="Raleway" pitchFamily="2" charset="77"/>
                <a:ea typeface="Open Sans"/>
                <a:cs typeface="Open Sans"/>
              </a:rPr>
              <a:t>what</a:t>
            </a:r>
            <a:r>
              <a:rPr lang="fr-FR" sz="3000" dirty="0">
                <a:latin typeface="Raleway" pitchFamily="2" charset="77"/>
                <a:ea typeface="Open Sans"/>
                <a:cs typeface="Open Sans"/>
              </a:rPr>
              <a:t> </a:t>
            </a:r>
            <a:r>
              <a:rPr lang="fr-FR" sz="3000" dirty="0" err="1">
                <a:latin typeface="Raleway" pitchFamily="2" charset="77"/>
                <a:ea typeface="Open Sans"/>
                <a:cs typeface="Open Sans"/>
              </a:rPr>
              <a:t>they</a:t>
            </a:r>
            <a:r>
              <a:rPr lang="fr-FR" sz="3000" dirty="0">
                <a:latin typeface="Raleway" pitchFamily="2" charset="77"/>
                <a:ea typeface="Open Sans"/>
                <a:cs typeface="Open Sans"/>
              </a:rPr>
              <a:t> </a:t>
            </a:r>
            <a:r>
              <a:rPr lang="fr-FR" sz="3000" dirty="0" err="1">
                <a:latin typeface="Raleway" pitchFamily="2" charset="77"/>
                <a:ea typeface="Open Sans"/>
                <a:cs typeface="Open Sans"/>
              </a:rPr>
              <a:t>want</a:t>
            </a:r>
            <a:r>
              <a:rPr lang="fr-FR" sz="3000" dirty="0">
                <a:latin typeface="Raleway" pitchFamily="2" charset="77"/>
                <a:ea typeface="Open Sans"/>
                <a:cs typeface="Open Sans"/>
              </a:rPr>
              <a:t> </a:t>
            </a:r>
            <a:r>
              <a:rPr lang="fr-FR" sz="3000" dirty="0" err="1">
                <a:latin typeface="Raleway" pitchFamily="2" charset="77"/>
                <a:ea typeface="Open Sans"/>
                <a:cs typeface="Open Sans"/>
              </a:rPr>
              <a:t>you</a:t>
            </a:r>
            <a:r>
              <a:rPr lang="fr-FR" sz="3000" dirty="0">
                <a:latin typeface="Raleway" pitchFamily="2" charset="77"/>
                <a:ea typeface="Open Sans"/>
                <a:cs typeface="Open Sans"/>
              </a:rPr>
              <a:t> to do </a:t>
            </a:r>
            <a:r>
              <a:rPr lang="fr-FR" sz="3000" dirty="0" err="1">
                <a:latin typeface="Raleway" pitchFamily="2" charset="77"/>
                <a:ea typeface="Open Sans"/>
                <a:cs typeface="Open Sans"/>
              </a:rPr>
              <a:t>with</a:t>
            </a:r>
            <a:r>
              <a:rPr lang="fr-FR" sz="3000" dirty="0">
                <a:latin typeface="Raleway" pitchFamily="2" charset="77"/>
                <a:ea typeface="Open Sans"/>
                <a:cs typeface="Open Sans"/>
              </a:rPr>
              <a:t> the data. As per the OCAP </a:t>
            </a:r>
            <a:r>
              <a:rPr lang="fr-FR" sz="3000" dirty="0" err="1">
                <a:latin typeface="Raleway" pitchFamily="2" charset="77"/>
                <a:ea typeface="Open Sans"/>
                <a:cs typeface="Open Sans"/>
              </a:rPr>
              <a:t>principles</a:t>
            </a:r>
            <a:r>
              <a:rPr lang="fr-FR" sz="3000" dirty="0">
                <a:latin typeface="Raleway" pitchFamily="2" charset="77"/>
                <a:ea typeface="Open Sans"/>
                <a:cs typeface="Open Sans"/>
              </a:rPr>
              <a:t> </a:t>
            </a:r>
            <a:r>
              <a:rPr lang="fr-FR" sz="3000" dirty="0" err="1">
                <a:latin typeface="Raleway" pitchFamily="2" charset="77"/>
                <a:ea typeface="Open Sans"/>
                <a:cs typeface="Open Sans"/>
              </a:rPr>
              <a:t>it’s</a:t>
            </a:r>
            <a:r>
              <a:rPr lang="fr-FR" sz="3000" dirty="0">
                <a:latin typeface="Raleway" pitchFamily="2" charset="77"/>
                <a:ea typeface="Open Sans"/>
                <a:cs typeface="Open Sans"/>
              </a:rPr>
              <a:t> the </a:t>
            </a:r>
            <a:r>
              <a:rPr lang="fr-FR" sz="3000" dirty="0" err="1">
                <a:latin typeface="Raleway" pitchFamily="2" charset="77"/>
                <a:ea typeface="Open Sans"/>
                <a:cs typeface="Open Sans"/>
              </a:rPr>
              <a:t>community</a:t>
            </a:r>
            <a:r>
              <a:rPr lang="fr-FR" sz="3000" dirty="0">
                <a:latin typeface="Raleway" pitchFamily="2" charset="77"/>
                <a:ea typeface="Open Sans"/>
                <a:cs typeface="Open Sans"/>
              </a:rPr>
              <a:t> </a:t>
            </a:r>
            <a:r>
              <a:rPr lang="fr-FR" sz="3000" dirty="0" err="1">
                <a:latin typeface="Raleway" pitchFamily="2" charset="77"/>
                <a:ea typeface="Open Sans"/>
                <a:cs typeface="Open Sans"/>
              </a:rPr>
              <a:t>who</a:t>
            </a:r>
            <a:r>
              <a:rPr lang="fr-FR" sz="3000" dirty="0">
                <a:latin typeface="Raleway" pitchFamily="2" charset="77"/>
                <a:ea typeface="Open Sans"/>
                <a:cs typeface="Open Sans"/>
              </a:rPr>
              <a:t> </a:t>
            </a:r>
            <a:r>
              <a:rPr lang="fr-FR" sz="3000" dirty="0" err="1">
                <a:latin typeface="Raleway" pitchFamily="2" charset="77"/>
                <a:ea typeface="Open Sans"/>
                <a:cs typeface="Open Sans"/>
              </a:rPr>
              <a:t>legitimately</a:t>
            </a:r>
            <a:r>
              <a:rPr lang="fr-FR" sz="3000" dirty="0">
                <a:latin typeface="Raleway" pitchFamily="2" charset="77"/>
                <a:ea typeface="Open Sans"/>
                <a:cs typeface="Open Sans"/>
              </a:rPr>
              <a:t> </a:t>
            </a:r>
            <a:r>
              <a:rPr lang="fr-FR" sz="3000" dirty="0" err="1">
                <a:latin typeface="Raleway" pitchFamily="2" charset="77"/>
                <a:ea typeface="Open Sans"/>
                <a:cs typeface="Open Sans"/>
              </a:rPr>
              <a:t>own</a:t>
            </a:r>
            <a:r>
              <a:rPr lang="fr-FR" sz="3000" dirty="0">
                <a:latin typeface="Raleway" pitchFamily="2" charset="77"/>
                <a:ea typeface="Open Sans"/>
                <a:cs typeface="Open Sans"/>
              </a:rPr>
              <a:t>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data and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a:r>
            <a:r>
              <a:rPr lang="fr-FR" sz="3000" dirty="0" err="1">
                <a:latin typeface="Raleway" pitchFamily="2" charset="77"/>
                <a:ea typeface="Open Sans"/>
                <a:cs typeface="Open Sans"/>
              </a:rPr>
              <a:t>should</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up to </a:t>
            </a:r>
            <a:r>
              <a:rPr lang="fr-FR" sz="3000" dirty="0" err="1">
                <a:latin typeface="Raleway" pitchFamily="2" charset="77"/>
                <a:ea typeface="Open Sans"/>
                <a:cs typeface="Open Sans"/>
              </a:rPr>
              <a:t>them</a:t>
            </a:r>
            <a:r>
              <a:rPr lang="fr-FR" sz="3000" dirty="0">
                <a:latin typeface="Raleway" pitchFamily="2" charset="77"/>
                <a:ea typeface="Open Sans"/>
                <a:cs typeface="Open Sans"/>
              </a:rPr>
              <a:t> as to </a:t>
            </a:r>
            <a:r>
              <a:rPr lang="fr-FR" sz="3000" dirty="0" err="1">
                <a:latin typeface="Raleway" pitchFamily="2" charset="77"/>
                <a:ea typeface="Open Sans"/>
                <a:cs typeface="Open Sans"/>
              </a:rPr>
              <a:t>what</a:t>
            </a:r>
            <a:r>
              <a:rPr lang="fr-FR" sz="3000" dirty="0">
                <a:latin typeface="Raleway" pitchFamily="2" charset="77"/>
                <a:ea typeface="Open Sans"/>
                <a:cs typeface="Open Sans"/>
              </a:rPr>
              <a:t> </a:t>
            </a:r>
            <a:r>
              <a:rPr lang="fr-FR" sz="3000" dirty="0" err="1">
                <a:latin typeface="Raleway" pitchFamily="2" charset="77"/>
                <a:ea typeface="Open Sans"/>
                <a:cs typeface="Open Sans"/>
              </a:rPr>
              <a:t>happens</a:t>
            </a:r>
            <a:r>
              <a:rPr lang="fr-FR" sz="3000" dirty="0">
                <a:latin typeface="Raleway" pitchFamily="2" charset="77"/>
                <a:ea typeface="Open Sans"/>
                <a:cs typeface="Open Sans"/>
              </a:rPr>
              <a:t> to the data. </a:t>
            </a:r>
          </a:p>
          <a:p>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363715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7</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a:spcAft>
                <a:spcPts val="800"/>
              </a:spcAft>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Is there a recommendation for PHAC Surveillance Systems to either use CIHI or Statistics Canada Indigenous data standards for collection?</a:t>
            </a:r>
            <a:endParaRPr lang="en-CA" sz="4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3160609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lnSpc>
                <a:spcPct val="107000"/>
              </a:lnSpc>
              <a:spcAft>
                <a:spcPts val="800"/>
              </a:spcAft>
            </a:pPr>
            <a:r>
              <a:rPr lang="fr-FR" sz="3000" dirty="0">
                <a:latin typeface="Raleway" pitchFamily="2" charset="77"/>
                <a:ea typeface="Open Sans"/>
                <a:cs typeface="Open Sans"/>
              </a:rPr>
              <a:t>	</a:t>
            </a:r>
            <a:r>
              <a:rPr lang="en-US" sz="3000" i="1" kern="0" dirty="0">
                <a:effectLst/>
                <a:latin typeface="Raleway" pitchFamily="2" charset="77"/>
                <a:ea typeface="Times New Roman" panose="02020603050405020304" pitchFamily="18" charset="0"/>
                <a:cs typeface="Calibri" panose="020F0502020204030204" pitchFamily="34" charset="0"/>
              </a:rPr>
              <a:t>This would have to be confirmed by the PHAC/CIHI. However, we understand that organizations such as Statistics Canada, ISC’s FNIHB, CIHI as well as Canada Health </a:t>
            </a:r>
            <a:r>
              <a:rPr lang="en-US" sz="3000" i="1" kern="0" dirty="0" err="1">
                <a:effectLst/>
                <a:latin typeface="Raleway" pitchFamily="2" charset="77"/>
                <a:ea typeface="Times New Roman" panose="02020603050405020304" pitchFamily="18" charset="0"/>
                <a:cs typeface="Calibri" panose="020F0502020204030204" pitchFamily="34" charset="0"/>
              </a:rPr>
              <a:t>Infoway</a:t>
            </a:r>
            <a:r>
              <a:rPr lang="en-US" sz="3000" i="1" kern="0" dirty="0">
                <a:effectLst/>
                <a:latin typeface="Raleway" pitchFamily="2" charset="77"/>
                <a:ea typeface="Times New Roman" panose="02020603050405020304" pitchFamily="18" charset="0"/>
                <a:cs typeface="Calibri" panose="020F0502020204030204" pitchFamily="34" charset="0"/>
              </a:rPr>
              <a:t> are working with HC, PHAC and P/Ts to advance data standards. This is why it is essential for First Nations to build the capacities they need to equally participate, contribute to and benefit from such standards, and ensure they reflect their own realities and needs. </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As part of the Phase 1 of the FNDGS, we have been establishing a First Nations-led health data clearing house table involving those federal departments and agencies to better understand health data modernization efforts and ensure First Nations can identify the capacity building needs for sustainable collaboration on this front.</a:t>
            </a:r>
            <a:endParaRPr lang="en-CA" sz="3000" kern="100" dirty="0">
              <a:effectLst/>
              <a:latin typeface="Raleway" pitchFamily="2" charset="77"/>
              <a:ea typeface="Aptos" panose="020B0004020202020204" pitchFamily="34" charset="0"/>
              <a:cs typeface="Arial" panose="020B0604020202020204" pitchFamily="34" charset="0"/>
            </a:endParaRPr>
          </a:p>
          <a:p>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64614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8</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I'm curious what decisions are surrounding historical data - as well as what's been discussed about sharing / owning data going forward?</a:t>
            </a:r>
            <a:endParaRPr lang="en-US" sz="4400" b="1" dirty="0">
              <a:latin typeface="Open Sans"/>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19186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419891"/>
            <a:ext cx="15303261" cy="6648451"/>
          </a:xfrm>
          <a:prstGeom prst="rect">
            <a:avLst/>
          </a:prstGeom>
          <a:noFill/>
          <a:ln/>
        </p:spPr>
        <p:txBody>
          <a:bodyPr wrap="square" lIns="0" tIns="0" rIns="0" bIns="0" rtlCol="0" anchor="t"/>
          <a:lstStyle/>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If you’re referring to archives and data/information that may be held by First Nations themselves (in band offices for example) – we can confirm that more than one region plans to focus on this in Phase 2, as a demonstration project with select / interested communities, for ultimate roll-out to all communities in the region. Many communities have prioritized the protection and preservation of historical data and information including blueprints, maps, audio and video, admin data, etc. – as data.</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With respect to sharing/owning data going forward, the FNDGS envisions that capacities will be built or expanded across centers to accelerate the implementation of data sharing (access) agreements, including for data transfers back under the control of First Nations so that they can possess and control them as they see fit as not all data held by F/P/T governments are of quality, relevant or usable.</a:t>
            </a:r>
            <a:endParaRPr lang="en-CA" sz="3000" kern="100" dirty="0">
              <a:effectLst/>
              <a:latin typeface="Raleway" pitchFamily="2" charset="77"/>
              <a:ea typeface="Aptos" panose="020B0004020202020204" pitchFamily="34" charset="0"/>
              <a:cs typeface="Arial" panose="020B0604020202020204" pitchFamily="34" charset="0"/>
            </a:endParaRPr>
          </a:p>
          <a:p>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179121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9</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marL="0" indent="0" algn="l">
              <a:buNone/>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If possible, could you please share examples of how data was collected, analyzed and used in decision making?</a:t>
            </a:r>
            <a:endParaRPr lang="en-US" sz="4400" b="1" dirty="0">
              <a:latin typeface="Raleway" pitchFamily="2" charset="77"/>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147674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045029" y="2341513"/>
            <a:ext cx="16433074" cy="6648451"/>
          </a:xfrm>
          <a:prstGeom prst="rect">
            <a:avLst/>
          </a:prstGeom>
          <a:noFill/>
          <a:ln/>
        </p:spPr>
        <p:txBody>
          <a:bodyPr wrap="square" lIns="0" tIns="0" rIns="0" bIns="0" rtlCol="0" anchor="t"/>
          <a:lstStyle/>
          <a:p>
            <a:pPr>
              <a:lnSpc>
                <a:spcPct val="107000"/>
              </a:lnSpc>
              <a:spcAft>
                <a:spcPts val="800"/>
              </a:spcAft>
            </a:pPr>
            <a:r>
              <a:rPr lang="en-US" sz="2400" i="1" kern="0" dirty="0">
                <a:effectLst/>
                <a:latin typeface="Raleway" pitchFamily="2" charset="77"/>
                <a:ea typeface="Times New Roman" panose="02020603050405020304" pitchFamily="18" charset="0"/>
                <a:cs typeface="Calibri" panose="020F0502020204030204" pitchFamily="34" charset="0"/>
              </a:rPr>
              <a:t>	</a:t>
            </a:r>
            <a:r>
              <a:rPr lang="en-US" sz="3000" i="1" kern="0" dirty="0">
                <a:effectLst/>
                <a:latin typeface="Raleway" pitchFamily="2" charset="77"/>
                <a:ea typeface="Times New Roman" panose="02020603050405020304" pitchFamily="18" charset="0"/>
                <a:cs typeface="Calibri" panose="020F0502020204030204" pitchFamily="34" charset="0"/>
              </a:rPr>
              <a:t>The network of regional centers will serve the data and statistical needs of communities and their organizations such as First Nations health authorities in that territory, as they see fit. Health authorities are a key part of the First Nations growing ecosystem of institutions, working in all sectors (health, housing, education, employment, etc.). These institutions will require expert-driven reliable data and statistical services from regional centers. Today, we estimate that the ecosystem consists of over 1800 organizations ranging from First Nations governments to service delivery, policy, and advocacy entities).</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100" dirty="0">
                <a:effectLst/>
                <a:latin typeface="Raleway" pitchFamily="2" charset="77"/>
                <a:ea typeface="Times New Roman" panose="02020603050405020304" pitchFamily="18" charset="0"/>
                <a:cs typeface="Calibri" panose="020F0502020204030204" pitchFamily="34" charset="0"/>
              </a:rPr>
              <a:t>	As part of this ecosystem of First Nations institutions, First Nations health authorities are responsible for collecting and administering the health data pertaining to the services or programs they are responsible to delivery. Accordingly, each health authority will determine how to leverage their regional data and statistical center. </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2400" i="1" kern="100" dirty="0">
                <a:effectLst/>
                <a:latin typeface="Raleway" pitchFamily="2" charset="77"/>
                <a:ea typeface="Times New Roman" panose="02020603050405020304" pitchFamily="18" charset="0"/>
                <a:cs typeface="Calibri" panose="020F0502020204030204" pitchFamily="34" charset="0"/>
              </a:rPr>
              <a:t>	</a:t>
            </a:r>
            <a:endParaRPr lang="fr-FR" sz="3600" dirty="0">
              <a:latin typeface="Open Sans"/>
              <a:ea typeface="Open Sans"/>
              <a:cs typeface="Open Sans"/>
            </a:endParaRPr>
          </a:p>
          <a:p>
            <a:endParaRPr lang="en-CA" sz="4000" dirty="0">
              <a:latin typeface="Open Sans"/>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(1/2) </a:t>
            </a:r>
            <a:endParaRPr lang="en-US" sz="4800" b="1" dirty="0">
              <a:latin typeface="Raleway" pitchFamily="2" charset="0"/>
            </a:endParaRPr>
          </a:p>
        </p:txBody>
      </p:sp>
    </p:spTree>
    <p:extLst>
      <p:ext uri="{BB962C8B-B14F-4D97-AF65-F5344CB8AC3E}">
        <p14:creationId xmlns:p14="http://schemas.microsoft.com/office/powerpoint/2010/main" val="383378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Ultimately, data collected and managed is useless if it does not support decision-making whether it is for strategic and operational planning purposes, continuous policy or program improvements and/or the measurement of, and reporting on progress against specific objectives. In other words, data is only valuable if it creates new information to support decision-making.  </a:t>
            </a:r>
            <a:endParaRPr lang="en-CA" sz="3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Every day, such decisions are made at all levels by First Nations communities and organizations, leveraging the information available. However, significant data gaps exist in almost every sector which negatively impact services to First Nations peoples. This is why the FNDGS is also about building capacities in centers to help close such gaps. </a:t>
            </a:r>
            <a:endParaRPr lang="en-CA" sz="3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a:t>
            </a:r>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(1/2)</a:t>
            </a:r>
            <a:endParaRPr lang="en-US" sz="4800" b="1" dirty="0">
              <a:latin typeface="Raleway" pitchFamily="2" charset="0"/>
            </a:endParaRPr>
          </a:p>
        </p:txBody>
      </p:sp>
    </p:spTree>
    <p:extLst>
      <p:ext uri="{BB962C8B-B14F-4D97-AF65-F5344CB8AC3E}">
        <p14:creationId xmlns:p14="http://schemas.microsoft.com/office/powerpoint/2010/main" val="405930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376654"/>
            <a:ext cx="15303261" cy="6648451"/>
          </a:xfrm>
          <a:prstGeom prst="rect">
            <a:avLst/>
          </a:prstGeom>
          <a:noFill/>
          <a:ln/>
        </p:spPr>
        <p:txBody>
          <a:bodyPr wrap="square" lIns="0" tIns="0" rIns="0" bIns="0" rtlCol="0" anchor="t"/>
          <a:lstStyle/>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The FNIGC’s regional health and socio-economic survey program provide essential data that provide portraits of the well-being of First Nations peoples across the country, identifying progress and/or gaps that will ultimately help inform policy and program changes.  For instance, as a result of the COVID pandemi</a:t>
            </a:r>
            <a:r>
              <a:rPr lang="en-US" sz="3000" i="1" kern="100" dirty="0">
                <a:effectLst/>
                <a:latin typeface="Raleway" pitchFamily="2" charset="77"/>
                <a:ea typeface="Times New Roman" panose="02020603050405020304" pitchFamily="18" charset="0"/>
                <a:cs typeface="Calibri" panose="020F0502020204030204" pitchFamily="34" charset="0"/>
              </a:rPr>
              <a:t>c</a:t>
            </a:r>
            <a:r>
              <a:rPr lang="en-US" sz="3000" i="1" kern="0" dirty="0">
                <a:effectLst/>
                <a:latin typeface="Raleway" pitchFamily="2" charset="77"/>
                <a:ea typeface="Times New Roman" panose="02020603050405020304" pitchFamily="18" charset="0"/>
                <a:cs typeface="Calibri" panose="020F0502020204030204" pitchFamily="34" charset="0"/>
              </a:rPr>
              <a:t>, the collection of data has demonstrated that First Nations peoples were more negatively impacted compared to non-Indigenous people which subsequently informed policy and program change requirements, notably with respect to </a:t>
            </a:r>
            <a:r>
              <a:rPr lang="en-US" sz="3000" kern="100" dirty="0">
                <a:effectLst/>
                <a:latin typeface="Raleway" pitchFamily="2" charset="77"/>
                <a:ea typeface="Aptos" panose="020B0004020202020204" pitchFamily="34" charset="0"/>
                <a:cs typeface="Arial" panose="020B0604020202020204" pitchFamily="34" charset="0"/>
              </a:rPr>
              <a:t> </a:t>
            </a:r>
            <a:r>
              <a:rPr lang="en-US" sz="3000" i="1" kern="100" dirty="0">
                <a:effectLst/>
                <a:latin typeface="Raleway" pitchFamily="2" charset="77"/>
                <a:ea typeface="Times New Roman" panose="02020603050405020304" pitchFamily="18" charset="0"/>
                <a:cs typeface="Calibri" panose="020F0502020204030204" pitchFamily="34" charset="0"/>
              </a:rPr>
              <a:t>Early vaccine rollout</a:t>
            </a:r>
            <a:endParaRPr lang="en-CA" sz="3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Another example is the transfer of First Nations children in care under the control of First Nations. Data (or lack of data) have been instrumental in supporting the advocacy for such transfers, notably the failures of F/P/T governments in protecting First Nations children and the inherent rights of First Nations to take care of their own children. </a:t>
            </a:r>
            <a:endParaRPr lang="en-CA" sz="3000" kern="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There are many other examples where data plays a critical role in decision-making including in land claims, resource revenue sharing, housing, environment protection, and emergency management where data is instrumental in decision-making. A literature review would provide many more examples.       </a:t>
            </a:r>
            <a:r>
              <a:rPr lang="en-US" sz="3000" kern="100" dirty="0">
                <a:effectLst/>
                <a:latin typeface="Raleway" pitchFamily="2" charset="77"/>
                <a:ea typeface="Aptos" panose="020B0004020202020204" pitchFamily="34" charset="0"/>
                <a:cs typeface="Arial" panose="020B0604020202020204" pitchFamily="34" charset="0"/>
              </a:rPr>
              <a:t> </a:t>
            </a:r>
            <a:endParaRPr lang="en-CA" sz="3000" kern="100" dirty="0">
              <a:effectLst/>
              <a:latin typeface="Aptos" panose="020B0004020202020204" pitchFamily="34" charset="0"/>
              <a:ea typeface="Aptos" panose="020B0004020202020204" pitchFamily="34" charset="0"/>
              <a:cs typeface="Arial" panose="020B0604020202020204" pitchFamily="34" charset="0"/>
            </a:endParaRPr>
          </a:p>
          <a:p>
            <a:endParaRPr lang="en-CA" sz="3000" dirty="0">
              <a:latin typeface="Raleway" pitchFamily="2" charset="77"/>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(2/2)</a:t>
            </a:r>
            <a:endParaRPr lang="en-US" sz="4800" b="1" dirty="0">
              <a:latin typeface="Raleway" pitchFamily="2" charset="0"/>
            </a:endParaRPr>
          </a:p>
        </p:txBody>
      </p:sp>
    </p:spTree>
    <p:extLst>
      <p:ext uri="{BB962C8B-B14F-4D97-AF65-F5344CB8AC3E}">
        <p14:creationId xmlns:p14="http://schemas.microsoft.com/office/powerpoint/2010/main" val="296339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045029" y="2341513"/>
            <a:ext cx="16433074" cy="6648451"/>
          </a:xfrm>
          <a:prstGeom prst="rect">
            <a:avLst/>
          </a:prstGeom>
          <a:noFill/>
          <a:ln/>
        </p:spPr>
        <p:txBody>
          <a:bodyPr wrap="square" lIns="0" tIns="0" rIns="0" bIns="0" rtlCol="0" anchor="t"/>
          <a:lstStyle/>
          <a:p>
            <a:pPr>
              <a:lnSpc>
                <a:spcPct val="107000"/>
              </a:lnSpc>
              <a:spcAft>
                <a:spcPts val="800"/>
              </a:spcAft>
            </a:pPr>
            <a:r>
              <a:rPr lang="en-US" sz="2400" i="1" kern="0" dirty="0">
                <a:effectLst/>
                <a:latin typeface="Raleway" pitchFamily="2" charset="77"/>
                <a:ea typeface="Times New Roman" panose="02020603050405020304" pitchFamily="18" charset="0"/>
                <a:cs typeface="Calibri" panose="020F0502020204030204" pitchFamily="34" charset="0"/>
              </a:rPr>
              <a:t>	</a:t>
            </a:r>
            <a:r>
              <a:rPr lang="en-US" sz="3200" i="1" kern="100" dirty="0">
                <a:effectLst/>
                <a:latin typeface="Raleway" pitchFamily="2" charset="77"/>
                <a:ea typeface="Times New Roman" panose="02020603050405020304" pitchFamily="18" charset="0"/>
                <a:cs typeface="Calibri" panose="020F0502020204030204" pitchFamily="34" charset="0"/>
              </a:rPr>
              <a:t>The kinds of services these authorities may want to obtain from their regional center could include things like conducting special health surveys to address data gaps, aggregating health data to build statistical portraits and conduct research and analysis at the regional and national levels as well as implementing health data literacy programs or training. </a:t>
            </a:r>
            <a:endParaRPr lang="en-CA" sz="32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200" i="1" kern="0" dirty="0">
                <a:effectLst/>
                <a:latin typeface="Raleway" pitchFamily="2" charset="77"/>
                <a:ea typeface="Times New Roman" panose="02020603050405020304" pitchFamily="18" charset="0"/>
                <a:cs typeface="Calibri" panose="020F0502020204030204" pitchFamily="34" charset="0"/>
              </a:rPr>
              <a:t>	At this stage of the implementation of the FNDGS, regional data champion teams are engaging communities and leadership to identify the priority capacity building needs and expectations. Ultimately, it’s the communities and their organizations who will determine the form and function of these Centers. Accordingly, i</a:t>
            </a:r>
            <a:r>
              <a:rPr lang="en-US" sz="3200" i="1" kern="100" dirty="0">
                <a:effectLst/>
                <a:latin typeface="Raleway" pitchFamily="2" charset="77"/>
                <a:ea typeface="Times New Roman" panose="02020603050405020304" pitchFamily="18" charset="0"/>
                <a:cs typeface="Calibri" panose="020F0502020204030204" pitchFamily="34" charset="0"/>
              </a:rPr>
              <a:t>t is </a:t>
            </a:r>
            <a:r>
              <a:rPr lang="en-US" sz="3200" i="1" kern="0" dirty="0">
                <a:effectLst/>
                <a:latin typeface="Raleway" pitchFamily="2" charset="77"/>
                <a:ea typeface="Times New Roman" panose="02020603050405020304" pitchFamily="18" charset="0"/>
                <a:cs typeface="Calibri" panose="020F0502020204030204" pitchFamily="34" charset="0"/>
              </a:rPr>
              <a:t>anticipated that regional First Nations’ health authorities will also be engaged in the same way(s) to determine how their regional center could support them. These needs are expected to vary from one region to the next and inform which capacities each center will need to serve in the health sector.</a:t>
            </a:r>
            <a:endParaRPr lang="en-CA" sz="32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2400" i="1" kern="100" dirty="0">
                <a:effectLst/>
                <a:latin typeface="Raleway" pitchFamily="2" charset="77"/>
                <a:ea typeface="Times New Roman" panose="02020603050405020304" pitchFamily="18" charset="0"/>
                <a:cs typeface="Calibri" panose="020F0502020204030204" pitchFamily="34" charset="0"/>
              </a:rPr>
              <a:t>	</a:t>
            </a:r>
            <a:endParaRPr lang="fr-FR" sz="3600" dirty="0">
              <a:latin typeface="Open Sans"/>
              <a:ea typeface="Open Sans"/>
              <a:cs typeface="Open Sans"/>
            </a:endParaRPr>
          </a:p>
          <a:p>
            <a:endParaRPr lang="en-CA" sz="4000" dirty="0">
              <a:latin typeface="Open Sans"/>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(2/2) </a:t>
            </a:r>
            <a:endParaRPr lang="en-US" sz="4800" b="1" dirty="0">
              <a:latin typeface="Raleway" pitchFamily="2" charset="0"/>
            </a:endParaRPr>
          </a:p>
        </p:txBody>
      </p:sp>
    </p:spTree>
    <p:extLst>
      <p:ext uri="{BB962C8B-B14F-4D97-AF65-F5344CB8AC3E}">
        <p14:creationId xmlns:p14="http://schemas.microsoft.com/office/powerpoint/2010/main" val="62529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2</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8490713" cy="6833030"/>
          </a:xfrm>
          <a:prstGeom prst="rect">
            <a:avLst/>
          </a:prstGeom>
          <a:noFill/>
          <a:ln/>
        </p:spPr>
        <p:txBody>
          <a:bodyPr wrap="square" lIns="0" tIns="0" rIns="0" bIns="0" rtlCol="0" anchor="t"/>
          <a:lstStyle/>
          <a:p>
            <a:pPr marL="0" indent="0" algn="l">
              <a:buNone/>
            </a:pPr>
            <a:r>
              <a:rPr lang="en-CA" sz="44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are some of the outcomes/achievements of the funding received from the federal government funding? And what more can be done to support data linkages between First Nations communities and provincial and federal data systems?</a:t>
            </a:r>
            <a:endParaRPr lang="en-US" sz="4400" dirty="0">
              <a:latin typeface="Open Sans"/>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10434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Phase 1 implementation extends for 3-years, ending in FY 2025-26. It will result in the development of 10+1 regional blueprints describing A) the governance body and/or structure their regional Centre will build, and B) the data capacity building priorities their Centre will focus on first (i.e., the capacities needed to deliver priority services needed/as determined by rights holders). </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It is expected that priority capacity building needs will cover the core statistical functions that are typically found in statistical institutions (from data collection/repatriation to data development, analysis, research and dissemination). Centers could also include other services such as data stewardship services as well as the development of data capacities within communities, including data literacy and training services. </a:t>
            </a:r>
            <a:endParaRPr lang="en-CA" sz="3000" kern="100" dirty="0">
              <a:effectLst/>
              <a:latin typeface="Raleway" pitchFamily="2" charset="77"/>
              <a:ea typeface="Aptos" panose="020B0004020202020204" pitchFamily="34" charset="0"/>
              <a:cs typeface="Arial" panose="020B0604020202020204" pitchFamily="34" charset="0"/>
            </a:endParaRPr>
          </a:p>
          <a:p>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(1/2)</a:t>
            </a:r>
            <a:endParaRPr lang="en-US" sz="4800" b="1" dirty="0">
              <a:latin typeface="Raleway" pitchFamily="2" charset="0"/>
            </a:endParaRPr>
          </a:p>
        </p:txBody>
      </p:sp>
    </p:spTree>
    <p:extLst>
      <p:ext uri="{BB962C8B-B14F-4D97-AF65-F5344CB8AC3E}">
        <p14:creationId xmlns:p14="http://schemas.microsoft.com/office/powerpoint/2010/main" val="387843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Altogether, there is a lot to be done. It will be for each region to determine the priority capacities (or functions) they will want to advance first for their center, including with respect to data linkages. </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Regions may also want to build up capacities to advance data sharing agreements with F/P/T partners prior to getting into data linkages for the purpose of assessing their quality and usefulness. Determining data quality is a labor-intensive process that requires unique skillsets including data analysis and IT/IM expertise. </a:t>
            </a:r>
            <a:endParaRPr lang="en-CA" sz="3000" kern="100" dirty="0">
              <a:effectLst/>
              <a:latin typeface="Raleway" pitchFamily="2" charset="77"/>
              <a:ea typeface="Aptos" panose="020B0004020202020204" pitchFamily="34" charset="0"/>
              <a:cs typeface="Arial" panose="020B0604020202020204" pitchFamily="34" charset="0"/>
            </a:endParaRPr>
          </a:p>
          <a:p>
            <a:pPr>
              <a:lnSpc>
                <a:spcPct val="107000"/>
              </a:lnSpc>
              <a:spcAft>
                <a:spcPts val="800"/>
              </a:spcAft>
            </a:pPr>
            <a:r>
              <a:rPr lang="en-US" sz="3000" i="1" kern="0" dirty="0">
                <a:effectLst/>
                <a:latin typeface="Raleway" pitchFamily="2" charset="77"/>
                <a:ea typeface="Times New Roman" panose="02020603050405020304" pitchFamily="18" charset="0"/>
                <a:cs typeface="Calibri" panose="020F0502020204030204" pitchFamily="34" charset="0"/>
              </a:rPr>
              <a:t>	Today, in many cases, First Nations do not have the capacity to undertake this kind of work yet. Overall, it is expected that the scope and pace of capacities (or new functions) to be built in each regional center will vary across regions. This will be a multiyear undertaking, which ultimately will provide First Nations with the human and technical infrastructures they need to protect and leverage their data, including for data linkages.</a:t>
            </a:r>
            <a:endParaRPr lang="en-CA" sz="3000" kern="100" dirty="0">
              <a:effectLst/>
              <a:latin typeface="Raleway" pitchFamily="2" charset="77"/>
              <a:ea typeface="Aptos" panose="020B0004020202020204" pitchFamily="34" charset="0"/>
              <a:cs typeface="Arial" panose="020B0604020202020204" pitchFamily="34" charset="0"/>
            </a:endParaRPr>
          </a:p>
          <a:p>
            <a:endParaRPr lang="en-CA" sz="4000" dirty="0">
              <a:latin typeface="Open Sans"/>
              <a:ea typeface="Open Sans"/>
              <a:cs typeface="Open Sans"/>
            </a:endParaRPr>
          </a:p>
          <a:p>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 (2/2)</a:t>
            </a:r>
            <a:endParaRPr lang="en-US" sz="4800" b="1" dirty="0">
              <a:latin typeface="Raleway" pitchFamily="2" charset="0"/>
            </a:endParaRPr>
          </a:p>
        </p:txBody>
      </p:sp>
    </p:spTree>
    <p:extLst>
      <p:ext uri="{BB962C8B-B14F-4D97-AF65-F5344CB8AC3E}">
        <p14:creationId xmlns:p14="http://schemas.microsoft.com/office/powerpoint/2010/main" val="342997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3</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marL="0" indent="0" algn="l">
              <a:buNone/>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Do you have any sense of a timeline for when the data hubs could take over responsibility for disease surveillance data?</a:t>
            </a:r>
            <a:endParaRPr lang="en-US" sz="4400" b="1" dirty="0">
              <a:latin typeface="Open Sans"/>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343299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9336F0E5-7F7D-B839-04AA-1EC99326E31F}"/>
              </a:ext>
            </a:extLst>
          </p:cNvPr>
          <p:cNvPicPr>
            <a:picLocks noGrp="1" noRot="1" noChangeAspect="1" noMove="1" noResize="1" noEditPoints="1" noAdjustHandles="1" noChangeArrowheads="1" noChangeShapeType="1" noCrop="1"/>
          </p:cNvPicPr>
          <p:nvPr/>
        </p:nvPicPr>
        <p:blipFill>
          <a:blip r:embed="rId3"/>
          <a:stretch>
            <a:fillRect/>
          </a:stretch>
        </p:blipFill>
        <p:spPr>
          <a:xfrm>
            <a:off x="-5316" y="0"/>
            <a:ext cx="18293316" cy="10288477"/>
          </a:xfrm>
          <a:prstGeom prst="rect">
            <a:avLst/>
          </a:prstGeom>
        </p:spPr>
      </p:pic>
      <p:sp>
        <p:nvSpPr>
          <p:cNvPr id="5" name="Text 1"/>
          <p:cNvSpPr/>
          <p:nvPr/>
        </p:nvSpPr>
        <p:spPr>
          <a:xfrm>
            <a:off x="1371599" y="2628899"/>
            <a:ext cx="15303261" cy="6648451"/>
          </a:xfrm>
          <a:prstGeom prst="rect">
            <a:avLst/>
          </a:prstGeom>
          <a:noFill/>
          <a:ln/>
        </p:spPr>
        <p:txBody>
          <a:bodyPr wrap="square" lIns="0" tIns="0" rIns="0" bIns="0" rtlCol="0" anchor="t"/>
          <a:lstStyle/>
          <a:p>
            <a:pPr>
              <a:spcBef>
                <a:spcPts val="600"/>
              </a:spcBef>
            </a:pPr>
            <a:r>
              <a:rPr lang="fr-FR" sz="3000" dirty="0">
                <a:latin typeface="Raleway" pitchFamily="2" charset="77"/>
                <a:ea typeface="Open Sans"/>
                <a:cs typeface="Open Sans"/>
              </a:rPr>
              <a:t>	No. As </a:t>
            </a:r>
            <a:r>
              <a:rPr lang="fr-FR" sz="3000" dirty="0" err="1">
                <a:latin typeface="Raleway" pitchFamily="2" charset="77"/>
                <a:ea typeface="Open Sans"/>
                <a:cs typeface="Open Sans"/>
              </a:rPr>
              <a:t>explained</a:t>
            </a:r>
            <a:r>
              <a:rPr lang="fr-FR" sz="3000" dirty="0">
                <a:latin typeface="Raleway" pitchFamily="2" charset="77"/>
                <a:ea typeface="Open Sans"/>
                <a:cs typeface="Open Sans"/>
              </a:rPr>
              <a:t> in question #2,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for </a:t>
            </a:r>
            <a:r>
              <a:rPr lang="fr-FR" sz="3000" dirty="0" err="1">
                <a:latin typeface="Raleway" pitchFamily="2" charset="77"/>
                <a:ea typeface="Open Sans"/>
                <a:cs typeface="Open Sans"/>
              </a:rPr>
              <a:t>each</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t>
            </a:r>
            <a:r>
              <a:rPr lang="fr-FR" sz="3000" dirty="0">
                <a:latin typeface="Raleway" pitchFamily="2" charset="77"/>
                <a:ea typeface="Open Sans"/>
                <a:cs typeface="Open Sans"/>
              </a:rPr>
              <a:t> to </a:t>
            </a:r>
            <a:r>
              <a:rPr lang="fr-FR" sz="3000" dirty="0" err="1">
                <a:latin typeface="Raleway" pitchFamily="2" charset="77"/>
                <a:ea typeface="Open Sans"/>
                <a:cs typeface="Open Sans"/>
              </a:rPr>
              <a:t>determine</a:t>
            </a:r>
            <a:r>
              <a:rPr lang="fr-FR" sz="3000" dirty="0">
                <a:latin typeface="Raleway" pitchFamily="2" charset="77"/>
                <a:ea typeface="Open Sans"/>
                <a:cs typeface="Open Sans"/>
              </a:rPr>
              <a:t> </a:t>
            </a:r>
            <a:r>
              <a:rPr lang="fr-FR" sz="3000" dirty="0" err="1">
                <a:latin typeface="Raleway" pitchFamily="2" charset="77"/>
                <a:ea typeface="Open Sans"/>
                <a:cs typeface="Open Sans"/>
              </a:rPr>
              <a:t>which</a:t>
            </a:r>
            <a:r>
              <a:rPr lang="fr-FR" sz="3000" dirty="0">
                <a:latin typeface="Raleway" pitchFamily="2" charset="77"/>
                <a:ea typeface="Open Sans"/>
                <a:cs typeface="Open Sans"/>
              </a:rPr>
              <a:t> </a:t>
            </a:r>
            <a:r>
              <a:rPr lang="fr-FR" sz="3000" dirty="0" err="1">
                <a:latin typeface="Raleway" pitchFamily="2" charset="77"/>
                <a:ea typeface="Open Sans"/>
                <a:cs typeface="Open Sans"/>
              </a:rPr>
              <a:t>capacities</a:t>
            </a:r>
            <a:r>
              <a:rPr lang="fr-FR" sz="3000" dirty="0">
                <a:latin typeface="Raleway" pitchFamily="2" charset="77"/>
                <a:ea typeface="Open Sans"/>
                <a:cs typeface="Open Sans"/>
              </a:rPr>
              <a:t> and services </a:t>
            </a:r>
            <a:r>
              <a:rPr lang="fr-FR" sz="3000" dirty="0" err="1">
                <a:latin typeface="Raleway" pitchFamily="2" charset="77"/>
                <a:ea typeface="Open Sans"/>
                <a:cs typeface="Open Sans"/>
              </a:rPr>
              <a:t>they</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want</a:t>
            </a:r>
            <a:r>
              <a:rPr lang="fr-FR" sz="3000" dirty="0">
                <a:latin typeface="Raleway" pitchFamily="2" charset="77"/>
                <a:ea typeface="Open Sans"/>
                <a:cs typeface="Open Sans"/>
              </a:rPr>
              <a:t> to </a:t>
            </a:r>
            <a:r>
              <a:rPr lang="fr-FR" sz="3000" dirty="0" err="1">
                <a:latin typeface="Raleway" pitchFamily="2" charset="77"/>
                <a:ea typeface="Open Sans"/>
                <a:cs typeface="Open Sans"/>
              </a:rPr>
              <a:t>build</a:t>
            </a:r>
            <a:r>
              <a:rPr lang="fr-FR" sz="3000" dirty="0">
                <a:latin typeface="Raleway" pitchFamily="2" charset="77"/>
                <a:ea typeface="Open Sans"/>
                <a:cs typeface="Open Sans"/>
              </a:rPr>
              <a:t> up first.</a:t>
            </a:r>
          </a:p>
          <a:p>
            <a:pPr>
              <a:spcBef>
                <a:spcPts val="600"/>
              </a:spcBef>
            </a:pPr>
            <a:r>
              <a:rPr lang="fr-FR" sz="3000" dirty="0">
                <a:latin typeface="Raleway" pitchFamily="2" charset="77"/>
                <a:ea typeface="Open Sans"/>
                <a:cs typeface="Open Sans"/>
              </a:rPr>
              <a:t>	It </a:t>
            </a:r>
            <a:r>
              <a:rPr lang="fr-FR" sz="3000" dirty="0" err="1">
                <a:latin typeface="Raleway" pitchFamily="2" charset="77"/>
                <a:ea typeface="Open Sans"/>
                <a:cs typeface="Open Sans"/>
              </a:rPr>
              <a:t>should</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a:t>
            </a:r>
            <a:r>
              <a:rPr lang="fr-FR" sz="3000" dirty="0" err="1">
                <a:latin typeface="Raleway" pitchFamily="2" charset="77"/>
                <a:ea typeface="Open Sans"/>
                <a:cs typeface="Open Sans"/>
              </a:rPr>
              <a:t>noted</a:t>
            </a:r>
            <a:r>
              <a:rPr lang="fr-FR" sz="3000" dirty="0">
                <a:latin typeface="Raleway" pitchFamily="2" charset="77"/>
                <a:ea typeface="Open Sans"/>
                <a:cs typeface="Open Sans"/>
              </a:rPr>
              <a:t> </a:t>
            </a:r>
            <a:r>
              <a:rPr lang="fr-FR" sz="3000" dirty="0" err="1">
                <a:latin typeface="Raleway" pitchFamily="2" charset="77"/>
                <a:ea typeface="Open Sans"/>
                <a:cs typeface="Open Sans"/>
              </a:rPr>
              <a:t>that</a:t>
            </a:r>
            <a:r>
              <a:rPr lang="fr-FR" sz="3000" dirty="0">
                <a:latin typeface="Raleway" pitchFamily="2" charset="77"/>
                <a:ea typeface="Open Sans"/>
                <a:cs typeface="Open Sans"/>
              </a:rPr>
              <a:t> </a:t>
            </a:r>
            <a:r>
              <a:rPr lang="fr-FR" sz="3000" dirty="0" err="1">
                <a:latin typeface="Raleway" pitchFamily="2" charset="77"/>
                <a:ea typeface="Open Sans"/>
                <a:cs typeface="Open Sans"/>
              </a:rPr>
              <a:t>health</a:t>
            </a:r>
            <a:r>
              <a:rPr lang="fr-FR" sz="3000" dirty="0">
                <a:latin typeface="Raleway" pitchFamily="2" charset="77"/>
                <a:ea typeface="Open Sans"/>
                <a:cs typeface="Open Sans"/>
              </a:rPr>
              <a:t> surveillance </a:t>
            </a:r>
            <a:r>
              <a:rPr lang="fr-FR" sz="3000" dirty="0" err="1">
                <a:latin typeface="Raleway" pitchFamily="2" charset="77"/>
                <a:ea typeface="Open Sans"/>
                <a:cs typeface="Open Sans"/>
              </a:rPr>
              <a:t>functions</a:t>
            </a:r>
            <a:r>
              <a:rPr lang="fr-FR" sz="3000" dirty="0">
                <a:latin typeface="Raleway" pitchFamily="2" charset="77"/>
                <a:ea typeface="Open Sans"/>
                <a:cs typeface="Open Sans"/>
              </a:rPr>
              <a:t> </a:t>
            </a:r>
            <a:r>
              <a:rPr lang="fr-FR" sz="3000" dirty="0" err="1">
                <a:latin typeface="Raleway" pitchFamily="2" charset="77"/>
                <a:ea typeface="Open Sans"/>
                <a:cs typeface="Open Sans"/>
              </a:rPr>
              <a:t>typically</a:t>
            </a:r>
            <a:r>
              <a:rPr lang="fr-FR" sz="3000" dirty="0">
                <a:latin typeface="Raleway" pitchFamily="2" charset="77"/>
                <a:ea typeface="Open Sans"/>
                <a:cs typeface="Open Sans"/>
              </a:rPr>
              <a:t> </a:t>
            </a:r>
            <a:r>
              <a:rPr lang="fr-FR" sz="3000" dirty="0" err="1">
                <a:latin typeface="Raleway" pitchFamily="2" charset="77"/>
                <a:ea typeface="Open Sans"/>
                <a:cs typeface="Open Sans"/>
              </a:rPr>
              <a:t>fall</a:t>
            </a:r>
            <a:r>
              <a:rPr lang="fr-FR" sz="3000" dirty="0">
                <a:latin typeface="Raleway" pitchFamily="2" charset="77"/>
                <a:ea typeface="Open Sans"/>
                <a:cs typeface="Open Sans"/>
              </a:rPr>
              <a:t> </a:t>
            </a:r>
            <a:r>
              <a:rPr lang="fr-FR" sz="3000" dirty="0" err="1">
                <a:latin typeface="Raleway" pitchFamily="2" charset="77"/>
                <a:ea typeface="Open Sans"/>
                <a:cs typeface="Open Sans"/>
              </a:rPr>
              <a:t>under</a:t>
            </a:r>
            <a:r>
              <a:rPr lang="fr-FR" sz="3000" dirty="0">
                <a:latin typeface="Raleway" pitchFamily="2" charset="77"/>
                <a:ea typeface="Open Sans"/>
                <a:cs typeface="Open Sans"/>
              </a:rPr>
              <a:t> the </a:t>
            </a:r>
            <a:r>
              <a:rPr lang="fr-FR" sz="3000" dirty="0" err="1">
                <a:latin typeface="Raleway" pitchFamily="2" charset="77"/>
                <a:ea typeface="Open Sans"/>
                <a:cs typeface="Open Sans"/>
              </a:rPr>
              <a:t>responsibilities</a:t>
            </a:r>
            <a:r>
              <a:rPr lang="fr-FR" sz="3000" dirty="0">
                <a:latin typeface="Raleway" pitchFamily="2" charset="77"/>
                <a:ea typeface="Open Sans"/>
                <a:cs typeface="Open Sans"/>
              </a:rPr>
              <a:t> of </a:t>
            </a:r>
            <a:r>
              <a:rPr lang="fr-FR" sz="3000" dirty="0" err="1">
                <a:latin typeface="Raleway" pitchFamily="2" charset="77"/>
                <a:ea typeface="Open Sans"/>
                <a:cs typeface="Open Sans"/>
              </a:rPr>
              <a:t>health</a:t>
            </a:r>
            <a:r>
              <a:rPr lang="fr-FR" sz="3000" dirty="0">
                <a:latin typeface="Raleway" pitchFamily="2" charset="77"/>
                <a:ea typeface="Open Sans"/>
                <a:cs typeface="Open Sans"/>
              </a:rPr>
              <a:t> </a:t>
            </a:r>
            <a:r>
              <a:rPr lang="fr-FR" sz="3000" dirty="0" err="1">
                <a:latin typeface="Raleway" pitchFamily="2" charset="77"/>
                <a:ea typeface="Open Sans"/>
                <a:cs typeface="Open Sans"/>
              </a:rPr>
              <a:t>authorities</a:t>
            </a:r>
            <a:r>
              <a:rPr lang="fr-FR" sz="3000" dirty="0">
                <a:latin typeface="Raleway" pitchFamily="2" charset="77"/>
                <a:ea typeface="Open Sans"/>
                <a:cs typeface="Open Sans"/>
              </a:rPr>
              <a:t>. In </a:t>
            </a:r>
            <a:r>
              <a:rPr lang="fr-FR" sz="3000" dirty="0" err="1">
                <a:latin typeface="Raleway" pitchFamily="2" charset="77"/>
                <a:ea typeface="Open Sans"/>
                <a:cs typeface="Open Sans"/>
              </a:rPr>
              <a:t>such</a:t>
            </a:r>
            <a:r>
              <a:rPr lang="fr-FR" sz="3000" dirty="0">
                <a:latin typeface="Raleway" pitchFamily="2" charset="77"/>
                <a:ea typeface="Open Sans"/>
                <a:cs typeface="Open Sans"/>
              </a:rPr>
              <a:t> cases, </a:t>
            </a:r>
            <a:r>
              <a:rPr lang="fr-FR" sz="3000" dirty="0" err="1">
                <a:latin typeface="Raleway" pitchFamily="2" charset="77"/>
                <a:ea typeface="Open Sans"/>
                <a:cs typeface="Open Sans"/>
              </a:rPr>
              <a:t>it</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be</a:t>
            </a:r>
            <a:r>
              <a:rPr lang="fr-FR" sz="3000" dirty="0">
                <a:latin typeface="Raleway" pitchFamily="2" charset="77"/>
                <a:ea typeface="Open Sans"/>
                <a:cs typeface="Open Sans"/>
              </a:rPr>
              <a:t> for </a:t>
            </a:r>
            <a:r>
              <a:rPr lang="fr-FR" sz="3000" dirty="0" err="1">
                <a:latin typeface="Raleway" pitchFamily="2" charset="77"/>
                <a:ea typeface="Open Sans"/>
                <a:cs typeface="Open Sans"/>
              </a:rPr>
              <a:t>those</a:t>
            </a:r>
            <a:r>
              <a:rPr lang="fr-FR" sz="3000" dirty="0">
                <a:latin typeface="Raleway" pitchFamily="2" charset="77"/>
                <a:ea typeface="Open Sans"/>
                <a:cs typeface="Open Sans"/>
              </a:rPr>
              <a:t> </a:t>
            </a:r>
            <a:r>
              <a:rPr lang="fr-FR" sz="3000" dirty="0" err="1">
                <a:latin typeface="Raleway" pitchFamily="2" charset="77"/>
                <a:ea typeface="Open Sans"/>
                <a:cs typeface="Open Sans"/>
              </a:rPr>
              <a:t>entities</a:t>
            </a:r>
            <a:r>
              <a:rPr lang="fr-FR" sz="3000" dirty="0">
                <a:latin typeface="Raleway" pitchFamily="2" charset="77"/>
                <a:ea typeface="Open Sans"/>
                <a:cs typeface="Open Sans"/>
              </a:rPr>
              <a:t> to </a:t>
            </a:r>
            <a:r>
              <a:rPr lang="fr-FR" sz="3000" dirty="0" err="1">
                <a:latin typeface="Raleway" pitchFamily="2" charset="77"/>
                <a:ea typeface="Open Sans"/>
                <a:cs typeface="Open Sans"/>
              </a:rPr>
              <a:t>determine</a:t>
            </a:r>
            <a:r>
              <a:rPr lang="fr-FR" sz="3000" dirty="0">
                <a:latin typeface="Raleway" pitchFamily="2" charset="77"/>
                <a:ea typeface="Open Sans"/>
                <a:cs typeface="Open Sans"/>
              </a:rPr>
              <a:t> how </a:t>
            </a:r>
            <a:r>
              <a:rPr lang="fr-FR" sz="3000" dirty="0" err="1">
                <a:latin typeface="Raleway" pitchFamily="2" charset="77"/>
                <a:ea typeface="Open Sans"/>
                <a:cs typeface="Open Sans"/>
              </a:rPr>
              <a:t>they</a:t>
            </a:r>
            <a:r>
              <a:rPr lang="fr-FR" sz="3000" dirty="0">
                <a:latin typeface="Raleway" pitchFamily="2" charset="77"/>
                <a:ea typeface="Open Sans"/>
                <a:cs typeface="Open Sans"/>
              </a:rPr>
              <a:t> </a:t>
            </a:r>
            <a:r>
              <a:rPr lang="fr-FR" sz="3000" dirty="0" err="1">
                <a:latin typeface="Raleway" pitchFamily="2" charset="77"/>
                <a:ea typeface="Open Sans"/>
                <a:cs typeface="Open Sans"/>
              </a:rPr>
              <a:t>will</a:t>
            </a:r>
            <a:r>
              <a:rPr lang="fr-FR" sz="3000" dirty="0">
                <a:latin typeface="Raleway" pitchFamily="2" charset="77"/>
                <a:ea typeface="Open Sans"/>
                <a:cs typeface="Open Sans"/>
              </a:rPr>
              <a:t> </a:t>
            </a:r>
            <a:r>
              <a:rPr lang="fr-FR" sz="3000" dirty="0" err="1">
                <a:latin typeface="Raleway" pitchFamily="2" charset="77"/>
                <a:ea typeface="Open Sans"/>
                <a:cs typeface="Open Sans"/>
              </a:rPr>
              <a:t>leverage</a:t>
            </a:r>
            <a:r>
              <a:rPr lang="fr-FR" sz="3000" dirty="0">
                <a:latin typeface="Raleway" pitchFamily="2" charset="77"/>
                <a:ea typeface="Open Sans"/>
                <a:cs typeface="Open Sans"/>
              </a:rPr>
              <a:t> the data infrastructure (</a:t>
            </a:r>
            <a:r>
              <a:rPr lang="fr-FR" sz="3000" dirty="0" err="1">
                <a:latin typeface="Raleway" pitchFamily="2" charset="77"/>
                <a:ea typeface="Open Sans"/>
                <a:cs typeface="Open Sans"/>
              </a:rPr>
              <a:t>human</a:t>
            </a:r>
            <a:r>
              <a:rPr lang="fr-FR" sz="3000" dirty="0">
                <a:latin typeface="Raleway" pitchFamily="2" charset="77"/>
                <a:ea typeface="Open Sans"/>
                <a:cs typeface="Open Sans"/>
              </a:rPr>
              <a:t> and </a:t>
            </a:r>
            <a:r>
              <a:rPr lang="fr-FR" sz="3000" dirty="0" err="1">
                <a:latin typeface="Raleway" pitchFamily="2" charset="77"/>
                <a:ea typeface="Open Sans"/>
                <a:cs typeface="Open Sans"/>
              </a:rPr>
              <a:t>technical</a:t>
            </a:r>
            <a:r>
              <a:rPr lang="fr-FR" sz="3000" dirty="0">
                <a:latin typeface="Raleway" pitchFamily="2" charset="77"/>
                <a:ea typeface="Open Sans"/>
                <a:cs typeface="Open Sans"/>
              </a:rPr>
              <a:t>) of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center.  </a:t>
            </a:r>
          </a:p>
          <a:p>
            <a:pPr>
              <a:spcBef>
                <a:spcPts val="600"/>
              </a:spcBef>
            </a:pPr>
            <a:r>
              <a:rPr lang="fr-FR" sz="3000" dirty="0">
                <a:latin typeface="Raleway" pitchFamily="2" charset="77"/>
                <a:ea typeface="Open Sans"/>
                <a:cs typeface="Open Sans"/>
              </a:rPr>
              <a:t>	</a:t>
            </a:r>
            <a:r>
              <a:rPr lang="fr-FR" sz="3000" dirty="0" err="1">
                <a:latin typeface="Raleway" pitchFamily="2" charset="77"/>
                <a:ea typeface="Open Sans"/>
                <a:cs typeface="Open Sans"/>
              </a:rPr>
              <a:t>These</a:t>
            </a:r>
            <a:r>
              <a:rPr lang="fr-FR" sz="3000" dirty="0">
                <a:latin typeface="Raleway" pitchFamily="2" charset="77"/>
                <a:ea typeface="Open Sans"/>
                <a:cs typeface="Open Sans"/>
              </a:rPr>
              <a:t> new “data service </a:t>
            </a:r>
            <a:r>
              <a:rPr lang="fr-FR" sz="3000" dirty="0" err="1">
                <a:latin typeface="Raleway" pitchFamily="2" charset="77"/>
                <a:ea typeface="Open Sans"/>
                <a:cs typeface="Open Sans"/>
              </a:rPr>
              <a:t>relationships</a:t>
            </a:r>
            <a:r>
              <a:rPr lang="fr-FR" sz="3000" dirty="0">
                <a:latin typeface="Raleway" pitchFamily="2" charset="77"/>
                <a:ea typeface="Open Sans"/>
                <a:cs typeface="Open Sans"/>
              </a:rPr>
              <a:t>” </a:t>
            </a:r>
            <a:r>
              <a:rPr lang="fr-FR" sz="3000" dirty="0" err="1">
                <a:latin typeface="Raleway" pitchFamily="2" charset="77"/>
                <a:ea typeface="Open Sans"/>
                <a:cs typeface="Open Sans"/>
              </a:rPr>
              <a:t>between</a:t>
            </a:r>
            <a:r>
              <a:rPr lang="fr-FR" sz="3000" dirty="0">
                <a:latin typeface="Raleway" pitchFamily="2" charset="77"/>
                <a:ea typeface="Open Sans"/>
                <a:cs typeface="Open Sans"/>
              </a:rPr>
              <a:t> First Nations </a:t>
            </a:r>
            <a:r>
              <a:rPr lang="fr-FR" sz="3000" dirty="0" err="1">
                <a:latin typeface="Raleway" pitchFamily="2" charset="77"/>
                <a:ea typeface="Open Sans"/>
                <a:cs typeface="Open Sans"/>
              </a:rPr>
              <a:t>health</a:t>
            </a:r>
            <a:r>
              <a:rPr lang="fr-FR" sz="3000" dirty="0">
                <a:latin typeface="Raleway" pitchFamily="2" charset="77"/>
                <a:ea typeface="Open Sans"/>
                <a:cs typeface="Open Sans"/>
              </a:rPr>
              <a:t> </a:t>
            </a:r>
            <a:r>
              <a:rPr lang="fr-FR" sz="3000" dirty="0" err="1">
                <a:latin typeface="Raleway" pitchFamily="2" charset="77"/>
                <a:ea typeface="Open Sans"/>
                <a:cs typeface="Open Sans"/>
              </a:rPr>
              <a:t>mandated</a:t>
            </a:r>
            <a:r>
              <a:rPr lang="fr-FR" sz="3000" dirty="0">
                <a:latin typeface="Raleway" pitchFamily="2" charset="77"/>
                <a:ea typeface="Open Sans"/>
                <a:cs typeface="Open Sans"/>
              </a:rPr>
              <a:t> </a:t>
            </a:r>
            <a:r>
              <a:rPr lang="fr-FR" sz="3000" dirty="0" err="1">
                <a:latin typeface="Raleway" pitchFamily="2" charset="77"/>
                <a:ea typeface="Open Sans"/>
                <a:cs typeface="Open Sans"/>
              </a:rPr>
              <a:t>organizations</a:t>
            </a:r>
            <a:r>
              <a:rPr lang="fr-FR" sz="3000" dirty="0">
                <a:latin typeface="Raleway" pitchFamily="2" charset="77"/>
                <a:ea typeface="Open Sans"/>
                <a:cs typeface="Open Sans"/>
              </a:rPr>
              <a:t> and </a:t>
            </a:r>
            <a:r>
              <a:rPr lang="fr-FR" sz="3000" dirty="0" err="1">
                <a:latin typeface="Raleway" pitchFamily="2" charset="77"/>
                <a:ea typeface="Open Sans"/>
                <a:cs typeface="Open Sans"/>
              </a:rPr>
              <a:t>their</a:t>
            </a:r>
            <a:r>
              <a:rPr lang="fr-FR" sz="3000" dirty="0">
                <a:latin typeface="Raleway" pitchFamily="2" charset="77"/>
                <a:ea typeface="Open Sans"/>
                <a:cs typeface="Open Sans"/>
              </a:rPr>
              <a:t> </a:t>
            </a:r>
            <a:r>
              <a:rPr lang="fr-FR" sz="3000" dirty="0" err="1">
                <a:latin typeface="Raleway" pitchFamily="2" charset="77"/>
                <a:ea typeface="Open Sans"/>
                <a:cs typeface="Open Sans"/>
              </a:rPr>
              <a:t>regional</a:t>
            </a:r>
            <a:r>
              <a:rPr lang="fr-FR" sz="3000" dirty="0">
                <a:latin typeface="Raleway" pitchFamily="2" charset="77"/>
                <a:ea typeface="Open Sans"/>
                <a:cs typeface="Open Sans"/>
              </a:rPr>
              <a:t> data hubs are </a:t>
            </a:r>
            <a:r>
              <a:rPr lang="fr-FR" sz="3000" dirty="0" err="1">
                <a:latin typeface="Raleway" pitchFamily="2" charset="77"/>
                <a:ea typeface="Open Sans"/>
                <a:cs typeface="Open Sans"/>
              </a:rPr>
              <a:t>expected</a:t>
            </a:r>
            <a:r>
              <a:rPr lang="fr-FR" sz="3000" dirty="0">
                <a:latin typeface="Raleway" pitchFamily="2" charset="77"/>
                <a:ea typeface="Open Sans"/>
                <a:cs typeface="Open Sans"/>
              </a:rPr>
              <a:t> to </a:t>
            </a:r>
            <a:r>
              <a:rPr lang="fr-FR" sz="3000" dirty="0" err="1">
                <a:latin typeface="Raleway" pitchFamily="2" charset="77"/>
                <a:ea typeface="Open Sans"/>
                <a:cs typeface="Open Sans"/>
              </a:rPr>
              <a:t>emerge</a:t>
            </a:r>
            <a:r>
              <a:rPr lang="fr-FR" sz="3000" dirty="0">
                <a:latin typeface="Raleway" pitchFamily="2" charset="77"/>
                <a:ea typeface="Open Sans"/>
                <a:cs typeface="Open Sans"/>
              </a:rPr>
              <a:t> and </a:t>
            </a:r>
            <a:r>
              <a:rPr lang="fr-FR" sz="3000" dirty="0" err="1">
                <a:latin typeface="Raleway" pitchFamily="2" charset="77"/>
                <a:ea typeface="Open Sans"/>
                <a:cs typeface="Open Sans"/>
              </a:rPr>
              <a:t>solidify</a:t>
            </a:r>
            <a:r>
              <a:rPr lang="fr-FR" sz="3000" dirty="0">
                <a:latin typeface="Raleway" pitchFamily="2" charset="77"/>
                <a:ea typeface="Open Sans"/>
                <a:cs typeface="Open Sans"/>
              </a:rPr>
              <a:t> as </a:t>
            </a:r>
            <a:r>
              <a:rPr lang="fr-FR" sz="3000" dirty="0" err="1">
                <a:latin typeface="Raleway" pitchFamily="2" charset="77"/>
                <a:ea typeface="Open Sans"/>
                <a:cs typeface="Open Sans"/>
              </a:rPr>
              <a:t>implementation</a:t>
            </a:r>
            <a:r>
              <a:rPr lang="fr-FR" sz="3000" dirty="0">
                <a:latin typeface="Raleway" pitchFamily="2" charset="77"/>
                <a:ea typeface="Open Sans"/>
                <a:cs typeface="Open Sans"/>
              </a:rPr>
              <a:t> of the centers progresses. </a:t>
            </a:r>
          </a:p>
          <a:p>
            <a:endParaRPr lang="en-CA" sz="4000" dirty="0">
              <a:latin typeface="Open Sans"/>
              <a:ea typeface="Open Sans"/>
              <a:cs typeface="Open Sans"/>
            </a:endParaRPr>
          </a:p>
          <a:p>
            <a:pPr marL="571500" indent="-571500">
              <a:buFont typeface="Arial" panose="020B0604020202020204" pitchFamily="34" charset="0"/>
              <a:buChar char="•"/>
            </a:pPr>
            <a:endParaRPr lang="en-US" sz="4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A73C0824-0605-6723-6A63-0E2CD7D0824F}"/>
              </a:ext>
            </a:extLst>
          </p:cNvPr>
          <p:cNvSpPr/>
          <p:nvPr/>
        </p:nvSpPr>
        <p:spPr>
          <a:xfrm>
            <a:off x="0" y="10401300"/>
            <a:ext cx="1371599"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8" name="Rectangle 7">
            <a:extLst>
              <a:ext uri="{FF2B5EF4-FFF2-40B4-BE49-F238E27FC236}">
                <a16:creationId xmlns:a16="http://schemas.microsoft.com/office/drawing/2014/main" id="{10283E7C-E836-46E3-AAE4-8CBEC66375B9}"/>
              </a:ext>
            </a:extLst>
          </p:cNvPr>
          <p:cNvSpPr/>
          <p:nvPr/>
        </p:nvSpPr>
        <p:spPr>
          <a:xfrm>
            <a:off x="16916398" y="10402909"/>
            <a:ext cx="1371602"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Text Placeholder 22">
            <a:extLst>
              <a:ext uri="{FF2B5EF4-FFF2-40B4-BE49-F238E27FC236}">
                <a16:creationId xmlns:a16="http://schemas.microsoft.com/office/drawing/2014/main" id="{1C75931F-256D-FECD-D943-15CBEBAE01DC}"/>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0" name="Text Placeholder 22">
            <a:extLst>
              <a:ext uri="{FF2B5EF4-FFF2-40B4-BE49-F238E27FC236}">
                <a16:creationId xmlns:a16="http://schemas.microsoft.com/office/drawing/2014/main" id="{2AB68A16-114E-980F-DE99-95A4A171E1C8}"/>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D4A929C8-C143-0DC3-ACCA-BE9BB6697E0D}"/>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pic>
        <p:nvPicPr>
          <p:cNvPr id="12" name="Image 1" descr="preencoded.png">
            <a:extLst>
              <a:ext uri="{FF2B5EF4-FFF2-40B4-BE49-F238E27FC236}">
                <a16:creationId xmlns:a16="http://schemas.microsoft.com/office/drawing/2014/main" id="{E5FD9DB5-066A-C42A-B6FC-9965E746831C}"/>
              </a:ext>
            </a:extLst>
          </p:cNvPr>
          <p:cNvPicPr>
            <a:picLocks noChangeAspect="1"/>
          </p:cNvPicPr>
          <p:nvPr/>
        </p:nvPicPr>
        <p:blipFill>
          <a:blip r:embed="rId4"/>
          <a:srcRect/>
          <a:stretch/>
        </p:blipFill>
        <p:spPr>
          <a:xfrm>
            <a:off x="1371599" y="1952625"/>
            <a:ext cx="1868805" cy="99141"/>
          </a:xfrm>
          <a:prstGeom prst="rect">
            <a:avLst/>
          </a:prstGeom>
        </p:spPr>
      </p:pic>
      <p:sp>
        <p:nvSpPr>
          <p:cNvPr id="7" name="Text 0">
            <a:extLst>
              <a:ext uri="{FF2B5EF4-FFF2-40B4-BE49-F238E27FC236}">
                <a16:creationId xmlns:a16="http://schemas.microsoft.com/office/drawing/2014/main" id="{41C7441C-21E7-8C92-4B54-7384D9CD0C8D}"/>
              </a:ext>
            </a:extLst>
          </p:cNvPr>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Answer</a:t>
            </a:r>
            <a:endParaRPr lang="en-US" sz="4800" b="1" dirty="0">
              <a:latin typeface="Raleway" pitchFamily="2" charset="0"/>
            </a:endParaRPr>
          </a:p>
        </p:txBody>
      </p:sp>
    </p:spTree>
    <p:extLst>
      <p:ext uri="{BB962C8B-B14F-4D97-AF65-F5344CB8AC3E}">
        <p14:creationId xmlns:p14="http://schemas.microsoft.com/office/powerpoint/2010/main" val="76024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and white clouds&#10;&#10;Description automatically generated">
            <a:extLst>
              <a:ext uri="{FF2B5EF4-FFF2-40B4-BE49-F238E27FC236}">
                <a16:creationId xmlns:a16="http://schemas.microsoft.com/office/drawing/2014/main" id="{5D723E20-4B44-AD7E-B242-6AE8934F5329}"/>
              </a:ext>
            </a:extLst>
          </p:cNvPr>
          <p:cNvPicPr>
            <a:picLocks noGrp="1" noRot="1" noMove="1" noResize="1" noEditPoints="1" noAdjustHandles="1" noChangeArrowheads="1" noChangeShapeType="1" noCrop="1"/>
          </p:cNvPicPr>
          <p:nvPr/>
        </p:nvPicPr>
        <p:blipFill>
          <a:blip r:embed="rId3"/>
          <a:stretch>
            <a:fillRect/>
          </a:stretch>
        </p:blipFill>
        <p:spPr>
          <a:xfrm>
            <a:off x="-2658" y="-738"/>
            <a:ext cx="18293316" cy="10288477"/>
          </a:xfrm>
          <a:prstGeom prst="rect">
            <a:avLst/>
          </a:prstGeom>
        </p:spPr>
      </p:pic>
      <p:pic>
        <p:nvPicPr>
          <p:cNvPr id="7" name="Picture 6" descr="A group of people standing around a question mark&#10;&#10;Description automatically generated">
            <a:extLst>
              <a:ext uri="{FF2B5EF4-FFF2-40B4-BE49-F238E27FC236}">
                <a16:creationId xmlns:a16="http://schemas.microsoft.com/office/drawing/2014/main" id="{6B7367F8-E5D3-51C0-5C61-BF8F1B9A7C3F}"/>
              </a:ext>
            </a:extLst>
          </p:cNvPr>
          <p:cNvPicPr>
            <a:picLocks noChangeAspect="1"/>
          </p:cNvPicPr>
          <p:nvPr/>
        </p:nvPicPr>
        <p:blipFill rotWithShape="1">
          <a:blip r:embed="rId4">
            <a:duotone>
              <a:schemeClr val="accent1">
                <a:shade val="45000"/>
                <a:satMod val="135000"/>
              </a:schemeClr>
              <a:prstClr val="white"/>
            </a:duotone>
          </a:blip>
          <a:srcRect l="121" r="8574" b="22429"/>
          <a:stretch/>
        </p:blipFill>
        <p:spPr>
          <a:xfrm>
            <a:off x="10353367" y="3545967"/>
            <a:ext cx="7934633" cy="6741033"/>
          </a:xfrm>
          <a:prstGeom prst="rect">
            <a:avLst/>
          </a:prstGeom>
        </p:spPr>
      </p:pic>
      <p:pic>
        <p:nvPicPr>
          <p:cNvPr id="3" name="Image 1" descr="preencoded.png"/>
          <p:cNvPicPr>
            <a:picLocks noChangeAspect="1"/>
          </p:cNvPicPr>
          <p:nvPr/>
        </p:nvPicPr>
        <p:blipFill>
          <a:blip r:embed="rId5"/>
          <a:srcRect/>
          <a:stretch/>
        </p:blipFill>
        <p:spPr>
          <a:xfrm>
            <a:off x="1371599" y="1952625"/>
            <a:ext cx="1868805" cy="99141"/>
          </a:xfrm>
          <a:prstGeom prst="rect">
            <a:avLst/>
          </a:prstGeom>
        </p:spPr>
      </p:pic>
      <p:sp>
        <p:nvSpPr>
          <p:cNvPr id="4" name="Text 0"/>
          <p:cNvSpPr/>
          <p:nvPr/>
        </p:nvSpPr>
        <p:spPr>
          <a:xfrm>
            <a:off x="1371599" y="1009650"/>
            <a:ext cx="15544799" cy="781050"/>
          </a:xfrm>
          <a:prstGeom prst="rect">
            <a:avLst/>
          </a:prstGeom>
          <a:noFill/>
          <a:ln/>
        </p:spPr>
        <p:txBody>
          <a:bodyPr wrap="square" lIns="0" tIns="0" rIns="0" bIns="0" rtlCol="0" anchor="t"/>
          <a:lstStyle/>
          <a:p>
            <a:pPr marL="0" indent="0" algn="l">
              <a:lnSpc>
                <a:spcPts val="6150"/>
              </a:lnSpc>
              <a:buNone/>
            </a:pPr>
            <a:r>
              <a:rPr lang="en-US" sz="4800" b="1" dirty="0">
                <a:solidFill>
                  <a:srgbClr val="000000"/>
                </a:solidFill>
                <a:latin typeface="Raleway" pitchFamily="2" charset="0"/>
                <a:ea typeface="Raleway ExtraBold" pitchFamily="34" charset="-122"/>
                <a:cs typeface="Raleway ExtraBold" pitchFamily="34" charset="-120"/>
              </a:rPr>
              <a:t>Question 4</a:t>
            </a:r>
            <a:endParaRPr lang="en-US" sz="4800" b="1" dirty="0">
              <a:latin typeface="Raleway" pitchFamily="2" charset="0"/>
            </a:endParaRPr>
          </a:p>
        </p:txBody>
      </p:sp>
      <p:sp>
        <p:nvSpPr>
          <p:cNvPr id="5" name="Text 1"/>
          <p:cNvSpPr/>
          <p:nvPr/>
        </p:nvSpPr>
        <p:spPr>
          <a:xfrm>
            <a:off x="2779487" y="2628899"/>
            <a:ext cx="9992616" cy="6007101"/>
          </a:xfrm>
          <a:prstGeom prst="rect">
            <a:avLst/>
          </a:prstGeom>
          <a:noFill/>
          <a:ln/>
        </p:spPr>
        <p:txBody>
          <a:bodyPr wrap="square" lIns="0" tIns="0" rIns="0" bIns="0" rtlCol="0" anchor="t"/>
          <a:lstStyle/>
          <a:p>
            <a:pPr marL="0" indent="0" algn="l">
              <a:lnSpc>
                <a:spcPts val="4050"/>
              </a:lnSpc>
              <a:buNone/>
            </a:pPr>
            <a:endParaRPr lang="en-US" sz="2000"/>
          </a:p>
        </p:txBody>
      </p:sp>
      <p:sp>
        <p:nvSpPr>
          <p:cNvPr id="8" name="Text 1">
            <a:extLst>
              <a:ext uri="{FF2B5EF4-FFF2-40B4-BE49-F238E27FC236}">
                <a16:creationId xmlns:a16="http://schemas.microsoft.com/office/drawing/2014/main" id="{257D8879-B0BE-C2FA-2FDD-E2AD88A6EDE1}"/>
              </a:ext>
            </a:extLst>
          </p:cNvPr>
          <p:cNvSpPr/>
          <p:nvPr/>
        </p:nvSpPr>
        <p:spPr>
          <a:xfrm>
            <a:off x="1371601" y="2628899"/>
            <a:ext cx="9220199" cy="6833030"/>
          </a:xfrm>
          <a:prstGeom prst="rect">
            <a:avLst/>
          </a:prstGeom>
          <a:noFill/>
          <a:ln/>
        </p:spPr>
        <p:txBody>
          <a:bodyPr wrap="square" lIns="0" tIns="0" rIns="0" bIns="0" rtlCol="0" anchor="t"/>
          <a:lstStyle/>
          <a:p>
            <a:pPr marL="0" indent="0" algn="l">
              <a:buNone/>
            </a:pPr>
            <a:r>
              <a:rPr lang="en-US" sz="4400" b="1" kern="0" dirty="0">
                <a:solidFill>
                  <a:srgbClr val="000000"/>
                </a:solidFill>
                <a:effectLst/>
                <a:latin typeface="Raleway" pitchFamily="2" charset="77"/>
                <a:ea typeface="Times New Roman" panose="02020603050405020304" pitchFamily="18" charset="0"/>
                <a:cs typeface="Calibri" panose="020F0502020204030204" pitchFamily="34" charset="0"/>
              </a:rPr>
              <a:t>We are searching for strategies to implement OCAP in national surveillance where data collection identifies Indigenous identity but not specific Nation or community - knowing that national Indigenous groups are overwhelmed with collaboration requests, what are your advices? </a:t>
            </a:r>
            <a:endParaRPr lang="en-US" sz="4400" b="1" dirty="0">
              <a:latin typeface="Open Sans"/>
              <a:ea typeface="Open Sans"/>
              <a:cs typeface="Open Sans"/>
            </a:endParaRPr>
          </a:p>
        </p:txBody>
      </p:sp>
      <p:sp>
        <p:nvSpPr>
          <p:cNvPr id="20" name="TextBox 19">
            <a:extLst>
              <a:ext uri="{FF2B5EF4-FFF2-40B4-BE49-F238E27FC236}">
                <a16:creationId xmlns:a16="http://schemas.microsoft.com/office/drawing/2014/main" id="{4B63DE56-6E19-3DB8-940C-1DD0B034054A}"/>
              </a:ext>
            </a:extLst>
          </p:cNvPr>
          <p:cNvSpPr txBox="1"/>
          <p:nvPr/>
        </p:nvSpPr>
        <p:spPr>
          <a:xfrm>
            <a:off x="1371601" y="9747063"/>
            <a:ext cx="1672002" cy="123111"/>
          </a:xfrm>
          <a:prstGeom prst="rect">
            <a:avLst/>
          </a:prstGeom>
          <a:noFill/>
        </p:spPr>
        <p:txBody>
          <a:bodyPr wrap="square" lIns="0" tIns="0" rIns="0" bIns="0" anchor="b">
            <a:spAutoFit/>
          </a:bodyPr>
          <a:lstStyle/>
          <a:p>
            <a:pPr fontAlgn="base"/>
            <a:r>
              <a:rPr lang="en-CA" sz="800" dirty="0">
                <a:solidFill>
                  <a:schemeClr val="tx1">
                    <a:lumMod val="50000"/>
                    <a:lumOff val="50000"/>
                  </a:schemeClr>
                </a:solidFill>
                <a:latin typeface="Lato" panose="020F0502020204030203" pitchFamily="34" charset="0"/>
              </a:rPr>
              <a:t>Image by </a:t>
            </a:r>
            <a:r>
              <a:rPr lang="en-CA" sz="800" dirty="0">
                <a:solidFill>
                  <a:schemeClr val="tx1">
                    <a:lumMod val="50000"/>
                    <a:lumOff val="50000"/>
                  </a:schemeClr>
                </a:solidFill>
                <a:latin typeface="Lato" panose="020F0502020204030203" pitchFamily="34" charset="0"/>
                <a:hlinkClick r:id="rId6">
                  <a:extLst>
                    <a:ext uri="{A12FA001-AC4F-418D-AE19-62706E023703}">
                      <ahyp:hlinkClr xmlns:ahyp="http://schemas.microsoft.com/office/drawing/2018/hyperlinkcolor" val="tx"/>
                    </a:ext>
                  </a:extLst>
                </a:hlinkClick>
              </a:rPr>
              <a:t>freepik</a:t>
            </a:r>
            <a:r>
              <a:rPr lang="en-CA" sz="800" dirty="0">
                <a:solidFill>
                  <a:schemeClr val="tx1">
                    <a:lumMod val="50000"/>
                    <a:lumOff val="50000"/>
                  </a:schemeClr>
                </a:solidFill>
                <a:latin typeface="Lato" panose="020F0502020204030203" pitchFamily="34" charset="0"/>
              </a:rPr>
              <a:t> on Freepik</a:t>
            </a:r>
            <a:endParaRPr lang="en-CA" sz="800" i="1" dirty="0">
              <a:solidFill>
                <a:schemeClr val="tx1">
                  <a:lumMod val="50000"/>
                  <a:lumOff val="50000"/>
                </a:schemeClr>
              </a:solidFill>
              <a:latin typeface="Lato" panose="020F0502020204030203" pitchFamily="34" charset="0"/>
              <a:ea typeface="Lato"/>
              <a:cs typeface="Lato"/>
            </a:endParaRPr>
          </a:p>
        </p:txBody>
      </p:sp>
      <p:sp>
        <p:nvSpPr>
          <p:cNvPr id="6" name="Rectangle 5">
            <a:extLst>
              <a:ext uri="{FF2B5EF4-FFF2-40B4-BE49-F238E27FC236}">
                <a16:creationId xmlns:a16="http://schemas.microsoft.com/office/drawing/2014/main" id="{20D2B47A-3EBB-1181-0C6C-0B1671E77D00}"/>
              </a:ext>
            </a:extLst>
          </p:cNvPr>
          <p:cNvSpPr/>
          <p:nvPr/>
        </p:nvSpPr>
        <p:spPr>
          <a:xfrm>
            <a:off x="0" y="10401300"/>
            <a:ext cx="1381125"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9" name="Rectangle 8">
            <a:extLst>
              <a:ext uri="{FF2B5EF4-FFF2-40B4-BE49-F238E27FC236}">
                <a16:creationId xmlns:a16="http://schemas.microsoft.com/office/drawing/2014/main" id="{FB072D81-C809-9003-9376-390D591B1539}"/>
              </a:ext>
            </a:extLst>
          </p:cNvPr>
          <p:cNvSpPr/>
          <p:nvPr/>
        </p:nvSpPr>
        <p:spPr>
          <a:xfrm>
            <a:off x="9862314" y="10402909"/>
            <a:ext cx="8425686" cy="80962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Guide</a:t>
            </a:r>
          </a:p>
        </p:txBody>
      </p:sp>
      <p:sp>
        <p:nvSpPr>
          <p:cNvPr id="10" name="Text Placeholder 22">
            <a:extLst>
              <a:ext uri="{FF2B5EF4-FFF2-40B4-BE49-F238E27FC236}">
                <a16:creationId xmlns:a16="http://schemas.microsoft.com/office/drawing/2014/main" id="{10D6B953-843F-A8E7-7488-2DE7D4B4DE52}"/>
              </a:ext>
            </a:extLst>
          </p:cNvPr>
          <p:cNvSpPr txBox="1">
            <a:spLocks/>
          </p:cNvSpPr>
          <p:nvPr/>
        </p:nvSpPr>
        <p:spPr>
          <a:xfrm>
            <a:off x="-1489582" y="0"/>
            <a:ext cx="1371601" cy="100964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1" name="Text Placeholder 22">
            <a:extLst>
              <a:ext uri="{FF2B5EF4-FFF2-40B4-BE49-F238E27FC236}">
                <a16:creationId xmlns:a16="http://schemas.microsoft.com/office/drawing/2014/main" id="{3D9451E6-83BD-3B0C-8BDA-EEE69772A029}"/>
              </a:ext>
            </a:extLst>
          </p:cNvPr>
          <p:cNvSpPr txBox="1">
            <a:spLocks/>
          </p:cNvSpPr>
          <p:nvPr/>
        </p:nvSpPr>
        <p:spPr>
          <a:xfrm>
            <a:off x="-1489583" y="9477375"/>
            <a:ext cx="1371601" cy="809624"/>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
        <p:nvSpPr>
          <p:cNvPr id="13" name="Text Placeholder 22">
            <a:extLst>
              <a:ext uri="{FF2B5EF4-FFF2-40B4-BE49-F238E27FC236}">
                <a16:creationId xmlns:a16="http://schemas.microsoft.com/office/drawing/2014/main" id="{E64DCC2A-F00D-B277-10C5-ABB74A2A2238}"/>
              </a:ext>
            </a:extLst>
          </p:cNvPr>
          <p:cNvSpPr txBox="1">
            <a:spLocks/>
          </p:cNvSpPr>
          <p:nvPr/>
        </p:nvSpPr>
        <p:spPr>
          <a:xfrm>
            <a:off x="-1489583" y="1790700"/>
            <a:ext cx="1371601" cy="838199"/>
          </a:xfrm>
          <a:prstGeom prst="rect">
            <a:avLst/>
          </a:prstGeom>
          <a:solidFill>
            <a:schemeClr val="accent1"/>
          </a:solidFill>
        </p:spPr>
        <p:txBody>
          <a:bodyPr anchor="ctr"/>
          <a:lstStyle>
            <a:lvl1pPr marL="0" indent="0" algn="ctr" defTabSz="914400" rtl="0" eaLnBrk="1" latinLnBrk="0" hangingPunct="1">
              <a:spcBef>
                <a:spcPct val="20000"/>
              </a:spcBef>
              <a:buFont typeface="Arial" pitchFamily="34" charset="0"/>
              <a:buNone/>
              <a:defRPr sz="1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Guide</a:t>
            </a:r>
          </a:p>
        </p:txBody>
      </p:sp>
    </p:spTree>
    <p:extLst>
      <p:ext uri="{BB962C8B-B14F-4D97-AF65-F5344CB8AC3E}">
        <p14:creationId xmlns:p14="http://schemas.microsoft.com/office/powerpoint/2010/main" val="801922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C7BBB79926B842B9670D0082150B08" ma:contentTypeVersion="16" ma:contentTypeDescription="Create a new document." ma:contentTypeScope="" ma:versionID="f114e24334c994eb7b624f4ee33dc59a">
  <xsd:schema xmlns:xsd="http://www.w3.org/2001/XMLSchema" xmlns:xs="http://www.w3.org/2001/XMLSchema" xmlns:p="http://schemas.microsoft.com/office/2006/metadata/properties" xmlns:ns2="9d646230-416b-47ac-adb4-56c09a98816f" xmlns:ns3="035fc185-1a70-4640-b6e1-4d946bf0fb1f" targetNamespace="http://schemas.microsoft.com/office/2006/metadata/properties" ma:root="true" ma:fieldsID="54ce1842f8914d9ef6fe5defdb926e3e" ns2:_="" ns3:_="">
    <xsd:import namespace="9d646230-416b-47ac-adb4-56c09a98816f"/>
    <xsd:import namespace="035fc185-1a70-4640-b6e1-4d946bf0fb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46230-416b-47ac-adb4-56c09a988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6ddb0ec-cae1-4b94-bdc6-d5be94c720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5fc185-1a70-4640-b6e1-4d946bf0fb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fc2007-1332-476d-9db9-debf8c7fead5}" ma:internalName="TaxCatchAll" ma:showField="CatchAllData" ma:web="035fc185-1a70-4640-b6e1-4d946bf0fb1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646230-416b-47ac-adb4-56c09a98816f">
      <Terms xmlns="http://schemas.microsoft.com/office/infopath/2007/PartnerControls"/>
    </lcf76f155ced4ddcb4097134ff3c332f>
    <TaxCatchAll xmlns="035fc185-1a70-4640-b6e1-4d946bf0fb1f" xsi:nil="true"/>
  </documentManagement>
</p:properties>
</file>

<file path=customXml/itemProps1.xml><?xml version="1.0" encoding="utf-8"?>
<ds:datastoreItem xmlns:ds="http://schemas.openxmlformats.org/officeDocument/2006/customXml" ds:itemID="{808F72CF-4097-495F-B178-CDC6328A9A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46230-416b-47ac-adb4-56c09a98816f"/>
    <ds:schemaRef ds:uri="035fc185-1a70-4640-b6e1-4d946bf0fb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714C61-3AB4-4AD0-BD7B-2F62FFD66B36}">
  <ds:schemaRefs>
    <ds:schemaRef ds:uri="http://schemas.microsoft.com/sharepoint/v3/contenttype/forms"/>
  </ds:schemaRefs>
</ds:datastoreItem>
</file>

<file path=customXml/itemProps3.xml><?xml version="1.0" encoding="utf-8"?>
<ds:datastoreItem xmlns:ds="http://schemas.openxmlformats.org/officeDocument/2006/customXml" ds:itemID="{A13B908E-8568-4E57-B831-82D172FD88E6}">
  <ds:schemaRefs>
    <ds:schemaRef ds:uri="http://schemas.openxmlformats.org/package/2006/metadata/core-properties"/>
    <ds:schemaRef ds:uri="http://schemas.microsoft.com/office/2006/documentManagement/types"/>
    <ds:schemaRef ds:uri="035fc185-1a70-4640-b6e1-4d946bf0fb1f"/>
    <ds:schemaRef ds:uri="http://schemas.microsoft.com/office/infopath/2007/PartnerControls"/>
    <ds:schemaRef ds:uri="9d646230-416b-47ac-adb4-56c09a98816f"/>
    <ds:schemaRef ds:uri="http://purl.org/dc/elements/1.1/"/>
    <ds:schemaRef ds:uri="http://schemas.microsoft.com/office/2006/metadata/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512</TotalTime>
  <Words>2465</Words>
  <Application>Microsoft Macintosh PowerPoint</Application>
  <PresentationFormat>Custom</PresentationFormat>
  <Paragraphs>199</Paragraphs>
  <Slides>21</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Aptos</vt:lpstr>
      <vt:lpstr>Arial</vt:lpstr>
      <vt:lpstr>Calibri</vt:lpstr>
      <vt:lpstr>Lato</vt:lpstr>
      <vt:lpstr>Open Sans</vt:lpstr>
      <vt:lpstr>Open Sans Regular</vt:lpstr>
      <vt:lpstr>Raleway</vt:lpstr>
      <vt:lpstr>Raleway Bold</vt:lpstr>
      <vt:lpstr>Raleway ExtraBold</vt:lpstr>
      <vt:lpstr>Raleway Medium</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Robert Sager</cp:lastModifiedBy>
  <cp:revision>9</cp:revision>
  <dcterms:created xsi:type="dcterms:W3CDTF">2023-08-17T18:42:41Z</dcterms:created>
  <dcterms:modified xsi:type="dcterms:W3CDTF">2024-10-24T17:29:18Z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0x01010063C7BBB79926B842B9670D0082150B08</vt:lpwstr>
  </property>
  <property fmtid="{D5CDD505-2E9C-101B-9397-08002B2CF9AE}" pid="3" name="MediaServiceImageTags">
    <vt:lpwstr/>
  </property>
</Properties>
</file>